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65" r:id="rId5"/>
    <p:sldMasterId id="2147483777" r:id="rId6"/>
    <p:sldMasterId id="2147483789" r:id="rId7"/>
    <p:sldMasterId id="2147483801" r:id="rId8"/>
    <p:sldMasterId id="2147483825" r:id="rId9"/>
    <p:sldMasterId id="2147483837" r:id="rId10"/>
  </p:sldMasterIdLst>
  <p:notesMasterIdLst>
    <p:notesMasterId r:id="rId41"/>
  </p:notesMasterIdLst>
  <p:handoutMasterIdLst>
    <p:handoutMasterId r:id="rId42"/>
  </p:handoutMasterIdLst>
  <p:sldIdLst>
    <p:sldId id="524" r:id="rId11"/>
    <p:sldId id="460" r:id="rId12"/>
    <p:sldId id="420" r:id="rId13"/>
    <p:sldId id="451" r:id="rId14"/>
    <p:sldId id="429" r:id="rId15"/>
    <p:sldId id="464" r:id="rId16"/>
    <p:sldId id="466" r:id="rId17"/>
    <p:sldId id="465" r:id="rId18"/>
    <p:sldId id="423" r:id="rId19"/>
    <p:sldId id="523" r:id="rId20"/>
    <p:sldId id="472" r:id="rId21"/>
    <p:sldId id="525" r:id="rId22"/>
    <p:sldId id="475" r:id="rId23"/>
    <p:sldId id="488" r:id="rId24"/>
    <p:sldId id="481" r:id="rId25"/>
    <p:sldId id="526" r:id="rId26"/>
    <p:sldId id="529" r:id="rId27"/>
    <p:sldId id="530" r:id="rId28"/>
    <p:sldId id="531" r:id="rId29"/>
    <p:sldId id="534" r:id="rId30"/>
    <p:sldId id="494" r:id="rId31"/>
    <p:sldId id="540" r:id="rId32"/>
    <p:sldId id="542" r:id="rId33"/>
    <p:sldId id="557" r:id="rId34"/>
    <p:sldId id="543" r:id="rId35"/>
    <p:sldId id="545" r:id="rId36"/>
    <p:sldId id="546" r:id="rId37"/>
    <p:sldId id="551" r:id="rId38"/>
    <p:sldId id="512" r:id="rId39"/>
    <p:sldId id="513"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can Van Buskirk" initials="DVB" lastIdx="1" clrIdx="0"/>
  <p:cmAuthor id="1" name="Oram, Alex" initials="OA" lastIdx="1" clrIdx="1"/>
  <p:cmAuthor id="2" name="Ellen Anderson" initials="EA" lastIdx="5" clrIdx="2">
    <p:extLst>
      <p:ext uri="{19B8F6BF-5375-455C-9EA6-DF929625EA0E}">
        <p15:presenceInfo xmlns:p15="http://schemas.microsoft.com/office/powerpoint/2012/main" userId="S-1-5-21-1757229474-466248765-902906178-12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2F80"/>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1727" autoAdjust="0"/>
  </p:normalViewPr>
  <p:slideViewPr>
    <p:cSldViewPr>
      <p:cViewPr varScale="1">
        <p:scale>
          <a:sx n="90" d="100"/>
          <a:sy n="90" d="100"/>
        </p:scale>
        <p:origin x="8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0" d="100"/>
          <a:sy n="80" d="100"/>
        </p:scale>
        <p:origin x="-2982"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1" tIns="46655" rIns="93311" bIns="46655" rtlCol="0"/>
          <a:lstStyle>
            <a:lvl1pPr algn="l">
              <a:defRPr sz="1200"/>
            </a:lvl1pPr>
          </a:lstStyle>
          <a:p>
            <a:endParaRPr lang="en-US" dirty="0"/>
          </a:p>
        </p:txBody>
      </p:sp>
      <p:sp>
        <p:nvSpPr>
          <p:cNvPr id="3" name="Date Placeholder 2"/>
          <p:cNvSpPr>
            <a:spLocks noGrp="1"/>
          </p:cNvSpPr>
          <p:nvPr>
            <p:ph type="dt" sz="quarter" idx="1"/>
          </p:nvPr>
        </p:nvSpPr>
        <p:spPr>
          <a:xfrm>
            <a:off x="3978134" y="0"/>
            <a:ext cx="3043343" cy="465455"/>
          </a:xfrm>
          <a:prstGeom prst="rect">
            <a:avLst/>
          </a:prstGeom>
        </p:spPr>
        <p:txBody>
          <a:bodyPr vert="horz" lIns="93311" tIns="46655" rIns="93311" bIns="46655" rtlCol="0"/>
          <a:lstStyle>
            <a:lvl1pPr algn="r">
              <a:defRPr sz="1200"/>
            </a:lvl1pPr>
          </a:lstStyle>
          <a:p>
            <a:fld id="{28854473-9F2D-46BD-A2CD-1C1749892966}" type="datetimeFigureOut">
              <a:rPr lang="en-US" smtClean="0"/>
              <a:pPr/>
              <a:t>9/25/2017</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1" tIns="46655" rIns="93311" bIns="466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4" y="8842030"/>
            <a:ext cx="3043343" cy="465455"/>
          </a:xfrm>
          <a:prstGeom prst="rect">
            <a:avLst/>
          </a:prstGeom>
        </p:spPr>
        <p:txBody>
          <a:bodyPr vert="horz" lIns="93311" tIns="46655" rIns="93311" bIns="46655" rtlCol="0" anchor="b"/>
          <a:lstStyle>
            <a:lvl1pPr algn="r">
              <a:defRPr sz="1200"/>
            </a:lvl1pPr>
          </a:lstStyle>
          <a:p>
            <a:fld id="{B4AD08A8-F679-4A66-8604-31A1B64AE423}" type="slidenum">
              <a:rPr lang="en-US" smtClean="0"/>
              <a:pPr/>
              <a:t>‹#›</a:t>
            </a:fld>
            <a:endParaRPr lang="en-US" dirty="0"/>
          </a:p>
        </p:txBody>
      </p:sp>
    </p:spTree>
    <p:extLst>
      <p:ext uri="{BB962C8B-B14F-4D97-AF65-F5344CB8AC3E}">
        <p14:creationId xmlns:p14="http://schemas.microsoft.com/office/powerpoint/2010/main" val="84299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1" tIns="46655" rIns="93311" bIns="46655"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11" tIns="46655" rIns="93311" bIns="46655" rtlCol="0"/>
          <a:lstStyle>
            <a:lvl1pPr algn="r">
              <a:defRPr sz="1200"/>
            </a:lvl1pPr>
          </a:lstStyle>
          <a:p>
            <a:fld id="{A33E4EE9-D1D6-4CAD-97BE-ED61B5A48EB0}" type="datetimeFigureOut">
              <a:rPr lang="en-US" smtClean="0"/>
              <a:pPr/>
              <a:t>9/25/2017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1" tIns="46655" rIns="93311" bIns="46655"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11" tIns="46655" rIns="93311" bIns="466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11" tIns="46655" rIns="93311" bIns="466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0"/>
            <a:ext cx="3043343" cy="465455"/>
          </a:xfrm>
          <a:prstGeom prst="rect">
            <a:avLst/>
          </a:prstGeom>
        </p:spPr>
        <p:txBody>
          <a:bodyPr vert="horz" lIns="93311" tIns="46655" rIns="93311" bIns="46655" rtlCol="0" anchor="b"/>
          <a:lstStyle>
            <a:lvl1pPr algn="r">
              <a:defRPr sz="1200"/>
            </a:lvl1pPr>
          </a:lstStyle>
          <a:p>
            <a:fld id="{A8C26F9A-E183-4F61-8B4C-CDA6371F6354}" type="slidenum">
              <a:rPr lang="en-US" smtClean="0"/>
              <a:pPr/>
              <a:t>‹#›</a:t>
            </a:fld>
            <a:endParaRPr lang="en-US" dirty="0"/>
          </a:p>
        </p:txBody>
      </p:sp>
    </p:spTree>
    <p:extLst>
      <p:ext uri="{BB962C8B-B14F-4D97-AF65-F5344CB8AC3E}">
        <p14:creationId xmlns:p14="http://schemas.microsoft.com/office/powerpoint/2010/main" val="214258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baseline="0" dirty="0">
                <a:solidFill>
                  <a:srgbClr val="0000FF"/>
                </a:solidFill>
              </a:rPr>
              <a:t>: 5-8 </a:t>
            </a:r>
            <a:r>
              <a:rPr lang="en-US" dirty="0">
                <a:solidFill>
                  <a:srgbClr val="0000FF"/>
                </a:solidFill>
              </a:rPr>
              <a:t>MINUTES</a:t>
            </a:r>
            <a:r>
              <a:rPr lang="en-US" baseline="0" dirty="0">
                <a:solidFill>
                  <a:srgbClr val="0000FF"/>
                </a:solidFill>
              </a:rPr>
              <a:t> </a:t>
            </a:r>
            <a:r>
              <a:rPr lang="en-US" b="1" baseline="0" dirty="0">
                <a:solidFill>
                  <a:srgbClr val="0000FF"/>
                </a:solidFill>
              </a:rPr>
              <a:t>(</a:t>
            </a:r>
            <a:r>
              <a:rPr lang="en-US" b="1" u="sng" baseline="0" dirty="0">
                <a:solidFill>
                  <a:srgbClr val="0000FF"/>
                </a:solidFill>
              </a:rPr>
              <a:t>not</a:t>
            </a:r>
            <a:r>
              <a:rPr lang="en-US" b="1" baseline="0" dirty="0">
                <a:solidFill>
                  <a:srgbClr val="0000FF"/>
                </a:solidFill>
              </a:rPr>
              <a:t> to exceed 10 MINUTES total)</a:t>
            </a:r>
          </a:p>
          <a:p>
            <a:endParaRPr lang="en-US" baseline="0" dirty="0"/>
          </a:p>
          <a:p>
            <a:pPr algn="ctr"/>
            <a:r>
              <a:rPr lang="en-US" u="sng" dirty="0">
                <a:solidFill>
                  <a:srgbClr val="FF0000"/>
                </a:solidFill>
              </a:rPr>
              <a:t>EDT</a:t>
            </a:r>
            <a:r>
              <a:rPr lang="en-US" dirty="0">
                <a:solidFill>
                  <a:srgbClr val="FF0000"/>
                </a:solidFill>
              </a:rPr>
              <a:t> </a:t>
            </a:r>
          </a:p>
          <a:p>
            <a:r>
              <a:rPr lang="en-US" dirty="0">
                <a:solidFill>
                  <a:srgbClr val="FF0000"/>
                </a:solidFill>
              </a:rPr>
              <a:t>Provide the Host and/or Lead Facilitator with a “Why are we here?” statement that references the exercise’s foundations in the America’s </a:t>
            </a:r>
            <a:r>
              <a:rPr lang="en-US" dirty="0" err="1">
                <a:solidFill>
                  <a:srgbClr val="FF0000"/>
                </a:solidFill>
              </a:rPr>
              <a:t>PrepareAthon</a:t>
            </a:r>
            <a:r>
              <a:rPr lang="en-US" dirty="0">
                <a:solidFill>
                  <a:srgbClr val="FF0000"/>
                </a:solidFill>
              </a:rPr>
              <a:t>! campaign, and, as appropriate, relates the day’s events to similar training/exercise activities involving whole community partners. </a:t>
            </a:r>
          </a:p>
          <a:p>
            <a:endParaRPr lang="en-US" baseline="0" dirty="0"/>
          </a:p>
          <a:p>
            <a:pPr algn="ctr">
              <a:spcAft>
                <a:spcPts val="300"/>
              </a:spcAft>
            </a:pPr>
            <a:r>
              <a:rPr lang="en-US" u="sng" dirty="0">
                <a:ea typeface="ＭＳ Ｐゴシック" pitchFamily="34" charset="-128"/>
              </a:rPr>
              <a:t>FACILITATOR </a:t>
            </a:r>
          </a:p>
          <a:p>
            <a:pPr marL="171450" indent="-171450">
              <a:buFont typeface="Arial" panose="020B0604020202020204" pitchFamily="34" charset="0"/>
              <a:buChar char="•"/>
            </a:pPr>
            <a:r>
              <a:rPr lang="en-US" dirty="0">
                <a:ea typeface="ＭＳ Ｐゴシック" pitchFamily="34" charset="-128"/>
              </a:rPr>
              <a:t>Offer a Welcome to all participants. </a:t>
            </a:r>
          </a:p>
          <a:p>
            <a:pPr marL="171450" indent="-171450">
              <a:buFont typeface="Arial" panose="020B0604020202020204" pitchFamily="34" charset="0"/>
              <a:buChar char="•"/>
            </a:pPr>
            <a:r>
              <a:rPr lang="en-US" dirty="0">
                <a:ea typeface="ＭＳ Ｐゴシック" pitchFamily="34" charset="-128"/>
              </a:rPr>
              <a:t>Recognize the members of the Exercise Design Team and when referencing America’s </a:t>
            </a:r>
            <a:r>
              <a:rPr lang="en-US" dirty="0" err="1">
                <a:ea typeface="ＭＳ Ｐゴシック" pitchFamily="34" charset="-128"/>
              </a:rPr>
              <a:t>PrepareAthon</a:t>
            </a:r>
            <a:r>
              <a:rPr lang="en-US" dirty="0">
                <a:ea typeface="ＭＳ Ｐゴシック" pitchFamily="34" charset="-128"/>
              </a:rPr>
              <a:t>!, be sure to highlight the logo on the screen. </a:t>
            </a:r>
          </a:p>
          <a:p>
            <a:pPr marL="171450" indent="-171450">
              <a:buFont typeface="Arial" panose="020B0604020202020204" pitchFamily="34" charset="0"/>
              <a:buChar char="•"/>
            </a:pPr>
            <a:r>
              <a:rPr lang="en-US" dirty="0">
                <a:ea typeface="ＭＳ Ｐゴシック" pitchFamily="34" charset="-128"/>
              </a:rPr>
              <a:t>Invite the Host and/or other senior representatives to introduce themselves, and depending on local culture/conditions, offer them the opportunity to make opening remarks. </a:t>
            </a:r>
          </a:p>
          <a:p>
            <a:pPr marL="171450" indent="-171450">
              <a:buFont typeface="Arial" panose="020B0604020202020204" pitchFamily="34" charset="0"/>
              <a:buChar char="•"/>
            </a:pPr>
            <a:r>
              <a:rPr lang="en-US" dirty="0">
                <a:ea typeface="ＭＳ Ｐゴシック" pitchFamily="34" charset="-128"/>
              </a:rPr>
              <a:t>Conclude by inviting all other participants to share their name, title and organization, as well as asking them to complete their name tents (if applicable) and encouraging them to meet/interact with one another during the breaks.</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2</a:t>
            </a:fld>
            <a:endParaRPr lang="en-US" dirty="0"/>
          </a:p>
        </p:txBody>
      </p:sp>
    </p:spTree>
    <p:extLst>
      <p:ext uri="{BB962C8B-B14F-4D97-AF65-F5344CB8AC3E}">
        <p14:creationId xmlns:p14="http://schemas.microsoft.com/office/powerpoint/2010/main" val="4119410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1-2 </a:t>
            </a:r>
            <a:r>
              <a:rPr lang="en-US" dirty="0">
                <a:solidFill>
                  <a:srgbClr val="0000FF"/>
                </a:solidFill>
              </a:rPr>
              <a:t>MINUTES</a:t>
            </a:r>
          </a:p>
          <a:p>
            <a:endParaRPr lang="en-US" baseline="0" dirty="0"/>
          </a:p>
          <a:p>
            <a:pPr algn="ctr" defTabSz="939233">
              <a:defRPr/>
            </a:pPr>
            <a:r>
              <a:rPr lang="en-US" u="sng" dirty="0">
                <a:solidFill>
                  <a:srgbClr val="FF0000"/>
                </a:solidFill>
              </a:rPr>
              <a:t>EDT</a:t>
            </a:r>
            <a:endParaRPr lang="en-US" dirty="0">
              <a:solidFill>
                <a:srgbClr val="FF0000"/>
              </a:solidFill>
            </a:endParaRPr>
          </a:p>
          <a:p>
            <a:pPr defTabSz="931686">
              <a:defRPr/>
            </a:pPr>
            <a:r>
              <a:rPr lang="en-US" i="0" dirty="0"/>
              <a:t>Replace</a:t>
            </a:r>
            <a:r>
              <a:rPr lang="en-US" i="0" baseline="0" dirty="0"/>
              <a:t> placeholder graphic with local image from file in the region. </a:t>
            </a:r>
          </a:p>
          <a:p>
            <a:pPr algn="ctr">
              <a:spcAft>
                <a:spcPts val="300"/>
              </a:spcAft>
              <a:defRPr/>
            </a:pPr>
            <a:r>
              <a:rPr lang="en-US" u="sng" dirty="0">
                <a:ea typeface="ＭＳ Ｐゴシック" pitchFamily="34" charset="-128"/>
              </a:rPr>
              <a:t>FACILITATOR</a:t>
            </a:r>
          </a:p>
          <a:p>
            <a:pPr marL="171450" indent="-171450" defTabSz="914242">
              <a:buFont typeface="Arial" panose="020B0604020202020204" pitchFamily="34" charset="0"/>
              <a:buChar char="•"/>
              <a:defRPr/>
            </a:pPr>
            <a:r>
              <a:rPr lang="en-US" baseline="0" dirty="0"/>
              <a:t>Begin with a statement along the style</a:t>
            </a:r>
            <a:r>
              <a:rPr lang="en-US" dirty="0"/>
              <a:t> of, </a:t>
            </a:r>
          </a:p>
          <a:p>
            <a:pPr marL="628650" lvl="1" indent="-171450" defTabSz="914242">
              <a:buFont typeface="Arial" panose="020B0604020202020204" pitchFamily="34" charset="0"/>
              <a:buChar char="•"/>
              <a:defRPr/>
            </a:pPr>
            <a:r>
              <a:rPr lang="en-US" dirty="0"/>
              <a:t>“</a:t>
            </a:r>
            <a:r>
              <a:rPr lang="en-US" dirty="0">
                <a:ea typeface="ＭＳ Ｐゴシック" pitchFamily="34" charset="-128"/>
              </a:rPr>
              <a:t>Assume that it is a regular weekday in our community.</a:t>
            </a:r>
            <a:r>
              <a:rPr lang="en-US" dirty="0"/>
              <a:t>” </a:t>
            </a:r>
          </a:p>
          <a:p>
            <a:pPr marL="171450" indent="-171450" defTabSz="914242">
              <a:buFont typeface="Arial" panose="020B0604020202020204" pitchFamily="34" charset="0"/>
              <a:buChar char="•"/>
              <a:defRPr/>
            </a:pPr>
            <a:r>
              <a:rPr lang="en-US" dirty="0"/>
              <a:t>Provide a p</a:t>
            </a:r>
            <a:r>
              <a:rPr lang="en-US" baseline="0" dirty="0"/>
              <a:t>araphrase of the Scenario</a:t>
            </a:r>
            <a:r>
              <a:rPr lang="en-US" dirty="0"/>
              <a:t> Background</a:t>
            </a:r>
            <a:r>
              <a:rPr lang="en-US" baseline="0" dirty="0"/>
              <a:t>.</a:t>
            </a: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11</a:t>
            </a:fld>
            <a:endParaRPr lang="en-US" dirty="0"/>
          </a:p>
        </p:txBody>
      </p:sp>
    </p:spTree>
    <p:extLst>
      <p:ext uri="{BB962C8B-B14F-4D97-AF65-F5344CB8AC3E}">
        <p14:creationId xmlns:p14="http://schemas.microsoft.com/office/powerpoint/2010/main" val="217770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1-2 </a:t>
            </a:r>
            <a:r>
              <a:rPr lang="en-US" dirty="0">
                <a:solidFill>
                  <a:srgbClr val="0000FF"/>
                </a:solidFill>
              </a:rPr>
              <a:t>MINUTES</a:t>
            </a:r>
          </a:p>
          <a:p>
            <a:endParaRPr lang="en-US" baseline="0" dirty="0"/>
          </a:p>
          <a:p>
            <a:pPr algn="ctr">
              <a:spcAft>
                <a:spcPts val="298"/>
              </a:spcAft>
              <a:defRPr/>
            </a:pPr>
            <a:r>
              <a:rPr lang="en-US" u="sng" dirty="0">
                <a:ea typeface="ＭＳ Ｐゴシック" pitchFamily="34" charset="-128"/>
              </a:rPr>
              <a:t>FACILITATOR </a:t>
            </a:r>
          </a:p>
          <a:p>
            <a:pPr marL="170318" indent="-170318" defTabSz="908208">
              <a:buFont typeface="Arial" panose="020B0604020202020204" pitchFamily="34" charset="0"/>
              <a:buChar char="•"/>
              <a:defRPr/>
            </a:pPr>
            <a:r>
              <a:rPr lang="en-US" baseline="0" dirty="0"/>
              <a:t>Paraphrase the Initial Scenario.</a:t>
            </a:r>
            <a:endParaRPr lang="en-US" dirty="0">
              <a:ea typeface="ＭＳ Ｐゴシック" pitchFamily="34" charset="-128"/>
            </a:endParaRPr>
          </a:p>
          <a:p>
            <a:pPr defTabSz="908208">
              <a:defRPr/>
            </a:pPr>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t>12</a:t>
            </a:fld>
            <a:endParaRPr lang="en-US" dirty="0"/>
          </a:p>
        </p:txBody>
      </p:sp>
    </p:spTree>
    <p:extLst>
      <p:ext uri="{BB962C8B-B14F-4D97-AF65-F5344CB8AC3E}">
        <p14:creationId xmlns:p14="http://schemas.microsoft.com/office/powerpoint/2010/main" val="98320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C00000"/>
                </a:solidFill>
              </a:rPr>
              <a:t>[Insert local photos of earthquake damage and/or local maps.] </a:t>
            </a:r>
          </a:p>
          <a:p>
            <a:r>
              <a:rPr lang="en-US" dirty="0"/>
              <a:t>DELETE</a:t>
            </a:r>
            <a:r>
              <a:rPr lang="en-US" baseline="0" dirty="0"/>
              <a:t> Slide if no picture is used</a:t>
            </a:r>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13</a:t>
            </a:fld>
            <a:endParaRPr lang="en-US" dirty="0"/>
          </a:p>
        </p:txBody>
      </p:sp>
    </p:spTree>
    <p:extLst>
      <p:ext uri="{BB962C8B-B14F-4D97-AF65-F5344CB8AC3E}">
        <p14:creationId xmlns:p14="http://schemas.microsoft.com/office/powerpoint/2010/main" val="320075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pPr defTabSz="939233">
              <a:defRPr/>
            </a:pPr>
            <a:endParaRPr lang="en-US" dirty="0"/>
          </a:p>
          <a:p>
            <a:pPr algn="ctr" defTabSz="939233">
              <a:defRPr/>
            </a:pPr>
            <a:r>
              <a:rPr lang="en-US" u="sng" dirty="0">
                <a:solidFill>
                  <a:srgbClr val="FF0000"/>
                </a:solidFill>
              </a:rPr>
              <a:t>EDT</a:t>
            </a:r>
            <a:endParaRPr lang="en-US" dirty="0">
              <a:solidFill>
                <a:srgbClr val="FF0000"/>
              </a:solidFill>
            </a:endParaRPr>
          </a:p>
          <a:p>
            <a:pPr defTabSz="939233">
              <a:defRPr/>
            </a:pPr>
            <a:r>
              <a:rPr lang="en-US" dirty="0">
                <a:solidFill>
                  <a:srgbClr val="FF0000"/>
                </a:solidFill>
              </a:rPr>
              <a:t>Consider inserting an existing image with</a:t>
            </a:r>
            <a:r>
              <a:rPr lang="en-US" baseline="0" dirty="0">
                <a:solidFill>
                  <a:srgbClr val="FF0000"/>
                </a:solidFill>
              </a:rPr>
              <a:t> a local map that depicts the extent of the earthquake’s impact as described in the Initial Scenario. </a:t>
            </a:r>
            <a:r>
              <a:rPr lang="en-US" dirty="0">
                <a:solidFill>
                  <a:srgbClr val="FF0000"/>
                </a:solidFill>
              </a:rPr>
              <a:t> </a:t>
            </a:r>
            <a:r>
              <a:rPr lang="en-US" baseline="0" dirty="0">
                <a:solidFill>
                  <a:srgbClr val="FF0000"/>
                </a:solidFill>
              </a:rPr>
              <a:t>To increase the realism of the exercise and assist players in visualizing the extent of the damage, you could also consider overlaying damaged areas on the local map and marking selected critical resources that have been affected.</a:t>
            </a:r>
          </a:p>
          <a:p>
            <a:pPr defTabSz="939233">
              <a:defRPr/>
            </a:pPr>
            <a:endParaRPr lang="en-US" baseline="0" dirty="0"/>
          </a:p>
          <a:p>
            <a:pPr algn="ctr">
              <a:spcAft>
                <a:spcPts val="300"/>
              </a:spcAft>
              <a:defRPr/>
            </a:pPr>
            <a:r>
              <a:rPr lang="en-US" u="sng" dirty="0">
                <a:ea typeface="ＭＳ Ｐゴシック" pitchFamily="34" charset="-128"/>
              </a:rPr>
              <a:t>FACILITATOR</a:t>
            </a:r>
          </a:p>
          <a:p>
            <a:pPr marL="171450" indent="-171450" defTabSz="939233">
              <a:buFont typeface="Arial" panose="020B0604020202020204" pitchFamily="34" charset="0"/>
              <a:buChar char="•"/>
              <a:defRPr/>
            </a:pPr>
            <a:r>
              <a:rPr lang="en-US" baseline="0" dirty="0"/>
              <a:t>Paraphrase the Key </a:t>
            </a:r>
            <a:r>
              <a:rPr lang="en-US" dirty="0"/>
              <a:t>I</a:t>
            </a:r>
            <a:r>
              <a:rPr lang="en-US" baseline="0" dirty="0"/>
              <a:t>ssues.</a:t>
            </a:r>
            <a:endParaRPr lang="en-US" dirty="0">
              <a:ea typeface="ＭＳ Ｐゴシック" pitchFamily="34" charset="-128"/>
            </a:endParaRPr>
          </a:p>
          <a:p>
            <a:pPr defTabSz="939233">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14</a:t>
            </a:fld>
            <a:endParaRPr lang="en-US" dirty="0"/>
          </a:p>
        </p:txBody>
      </p:sp>
    </p:spTree>
    <p:extLst>
      <p:ext uri="{BB962C8B-B14F-4D97-AF65-F5344CB8AC3E}">
        <p14:creationId xmlns:p14="http://schemas.microsoft.com/office/powerpoint/2010/main" val="312247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10-15 </a:t>
            </a:r>
            <a:r>
              <a:rPr lang="en-US" dirty="0">
                <a:solidFill>
                  <a:srgbClr val="0000FF"/>
                </a:solidFill>
              </a:rPr>
              <a:t>MINUTES</a:t>
            </a:r>
          </a:p>
          <a:p>
            <a:pPr defTabSz="939233">
              <a:defRPr/>
            </a:pPr>
            <a:endParaRPr lang="en-US" baseline="0" dirty="0"/>
          </a:p>
          <a:p>
            <a:pPr algn="ctr" defTabSz="939233">
              <a:spcAft>
                <a:spcPts val="300"/>
              </a:spcAft>
              <a:defRPr/>
            </a:pPr>
            <a:r>
              <a:rPr lang="en-US" u="sng" dirty="0"/>
              <a:t>FACILITATOR</a:t>
            </a:r>
          </a:p>
          <a:p>
            <a:pPr marL="171450" indent="-171450" defTabSz="939233">
              <a:buFont typeface="Arial" panose="020B0604020202020204" pitchFamily="34" charset="0"/>
              <a:buChar char="•"/>
              <a:defRPr/>
            </a:pPr>
            <a:r>
              <a:rPr lang="en-US" baseline="0" dirty="0"/>
              <a:t>Paraphrase the Discussion </a:t>
            </a:r>
            <a:r>
              <a:rPr lang="en-US" dirty="0"/>
              <a:t>P</a:t>
            </a:r>
            <a:r>
              <a:rPr lang="en-US" baseline="0" dirty="0"/>
              <a:t>oints.</a:t>
            </a:r>
          </a:p>
          <a:p>
            <a:pPr marL="171450" indent="-171450" defTabSz="939233">
              <a:buFont typeface="Arial" panose="020B0604020202020204" pitchFamily="34" charset="0"/>
              <a:buChar char="•"/>
              <a:defRPr/>
            </a:pPr>
            <a:r>
              <a:rPr lang="en-US" baseline="0" dirty="0">
                <a:ea typeface="ＭＳ Ｐゴシック" pitchFamily="34" charset="-128"/>
              </a:rPr>
              <a:t>Follow prompts provided in the Facilitator Playbook.</a:t>
            </a: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15</a:t>
            </a:fld>
            <a:endParaRPr lang="en-US" dirty="0"/>
          </a:p>
        </p:txBody>
      </p:sp>
    </p:spTree>
    <p:extLst>
      <p:ext uri="{BB962C8B-B14F-4D97-AF65-F5344CB8AC3E}">
        <p14:creationId xmlns:p14="http://schemas.microsoft.com/office/powerpoint/2010/main" val="197794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34">
              <a:defRPr/>
            </a:pPr>
            <a:r>
              <a:rPr lang="en-US" u="sng" dirty="0">
                <a:solidFill>
                  <a:srgbClr val="0000FF"/>
                </a:solidFill>
                <a:ea typeface="ＭＳ Ｐゴシック" pitchFamily="34" charset="-128"/>
              </a:rPr>
              <a:t>SLIDE DURATION</a:t>
            </a:r>
            <a:r>
              <a:rPr lang="en-US" baseline="0" dirty="0">
                <a:solidFill>
                  <a:srgbClr val="0000FF"/>
                </a:solidFill>
                <a:cs typeface="Arial" panose="020B0604020202020204" pitchFamily="34" charset="0"/>
              </a:rPr>
              <a:t>: 10-15 </a:t>
            </a:r>
            <a:r>
              <a:rPr lang="en-US" dirty="0">
                <a:solidFill>
                  <a:srgbClr val="0000FF"/>
                </a:solidFill>
              </a:rPr>
              <a:t>MINUTES</a:t>
            </a:r>
          </a:p>
          <a:p>
            <a:pPr defTabSz="933034">
              <a:defRPr/>
            </a:pPr>
            <a:endParaRPr lang="en-US" baseline="0" dirty="0">
              <a:cs typeface="Arial" panose="020B0604020202020204" pitchFamily="34" charset="0"/>
            </a:endParaRPr>
          </a:p>
          <a:p>
            <a:pPr algn="ctr" defTabSz="933034">
              <a:spcAft>
                <a:spcPts val="298"/>
              </a:spcAft>
              <a:defRPr/>
            </a:pPr>
            <a:r>
              <a:rPr lang="en-US" u="sng" dirty="0"/>
              <a:t>FACILITATOR</a:t>
            </a:r>
          </a:p>
          <a:p>
            <a:pPr marL="170318" indent="-170318" defTabSz="933034">
              <a:buFont typeface="Arial" panose="020B0604020202020204" pitchFamily="34" charset="0"/>
              <a:buChar char="•"/>
              <a:defRPr/>
            </a:pPr>
            <a:r>
              <a:rPr lang="en-US" baseline="0" dirty="0">
                <a:cs typeface="Arial" panose="020B0604020202020204" pitchFamily="34" charset="0"/>
              </a:rPr>
              <a:t>Paraphrase the Discussion </a:t>
            </a:r>
            <a:r>
              <a:rPr lang="en-US" dirty="0">
                <a:cs typeface="Arial" panose="020B0604020202020204" pitchFamily="34" charset="0"/>
              </a:rPr>
              <a:t>P</a:t>
            </a:r>
            <a:r>
              <a:rPr lang="en-US" baseline="0" dirty="0">
                <a:cs typeface="Arial" panose="020B0604020202020204" pitchFamily="34" charset="0"/>
              </a:rPr>
              <a:t>oints. </a:t>
            </a:r>
          </a:p>
          <a:p>
            <a:pPr marL="170318" marR="0" lvl="0" indent="-170318" algn="l" defTabSz="933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ＭＳ Ｐゴシック" pitchFamily="34" charset="-128"/>
              </a:rPr>
              <a:t>Follow prompts provided in the Facilitator Playbook.</a:t>
            </a:r>
            <a:endParaRPr lang="en-US" dirty="0">
              <a:ea typeface="ＭＳ Ｐゴシック" pitchFamily="34" charset="-128"/>
            </a:endParaRPr>
          </a:p>
          <a:p>
            <a:pPr marL="170318" indent="-170318" defTabSz="933034">
              <a:buFont typeface="Arial" panose="020B0604020202020204" pitchFamily="34" charset="0"/>
              <a:buChar char="•"/>
              <a:defRPr/>
            </a:pPr>
            <a:endParaRPr lang="en-US" baseline="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16</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a:solidFill>
                  <a:srgbClr val="0000FF"/>
                </a:solidFill>
                <a:ea typeface="ＭＳ Ｐゴシック" pitchFamily="34" charset="-128"/>
              </a:rPr>
              <a:t>OPTIONAL</a:t>
            </a:r>
            <a:r>
              <a:rPr lang="en-US" b="1" u="none" baseline="0" dirty="0">
                <a:solidFill>
                  <a:srgbClr val="0000FF"/>
                </a:solidFill>
                <a:ea typeface="ＭＳ Ｐゴシック" pitchFamily="34" charset="-128"/>
              </a:rPr>
              <a:t> BREAK BEFORE STARTING MODULE 2</a:t>
            </a:r>
            <a:endParaRPr lang="en-US" b="1" u="none" dirty="0">
              <a:solidFill>
                <a:srgbClr val="0000FF"/>
              </a:solidFill>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10 </a:t>
            </a:r>
            <a:r>
              <a:rPr lang="en-US" dirty="0">
                <a:solidFill>
                  <a:srgbClr val="0000FF"/>
                </a:solidFill>
              </a:rPr>
              <a:t>MINUTES</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17</a:t>
            </a:fld>
            <a:endParaRPr lang="en-US" dirty="0"/>
          </a:p>
        </p:txBody>
      </p:sp>
    </p:spTree>
    <p:extLst>
      <p:ext uri="{BB962C8B-B14F-4D97-AF65-F5344CB8AC3E}">
        <p14:creationId xmlns:p14="http://schemas.microsoft.com/office/powerpoint/2010/main" val="493709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3</a:t>
            </a:r>
            <a:r>
              <a:rPr lang="en-US" dirty="0">
                <a:solidFill>
                  <a:srgbClr val="0000FF"/>
                </a:solidFill>
              </a:rPr>
              <a:t> MINUTES</a:t>
            </a:r>
          </a:p>
          <a:p>
            <a:pPr defTabSz="939233">
              <a:defRPr/>
            </a:pPr>
            <a:endParaRPr lang="en-US" baseline="0" dirty="0"/>
          </a:p>
          <a:p>
            <a:pPr algn="ctr" defTabSz="939233">
              <a:spcAft>
                <a:spcPts val="300"/>
              </a:spcAft>
              <a:defRPr/>
            </a:pPr>
            <a:r>
              <a:rPr lang="en-US" u="sng" dirty="0"/>
              <a:t>FACILITATOR </a:t>
            </a:r>
            <a:endParaRPr lang="en-US" u="none" dirty="0"/>
          </a:p>
          <a:p>
            <a:pPr marL="171450" indent="-171450" algn="l" defTabSz="939233">
              <a:spcAft>
                <a:spcPts val="300"/>
              </a:spcAft>
              <a:buFont typeface="Arial" panose="020B0604020202020204" pitchFamily="34" charset="0"/>
              <a:buChar char="•"/>
              <a:defRPr/>
            </a:pPr>
            <a:r>
              <a:rPr lang="en-US" baseline="0" dirty="0"/>
              <a:t>Distribute the Scenario Update #1 Handout to all Participants. Allow participants several minutes to read the update.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a:t>
            </a:r>
            <a:r>
              <a:rPr lang="en-US" b="1" u="sng" dirty="0">
                <a:solidFill>
                  <a:srgbClr val="0000FF"/>
                </a:solidFill>
              </a:rPr>
              <a:t>3 minutes</a:t>
            </a:r>
            <a:r>
              <a:rPr lang="en-US" dirty="0"/>
              <a:t>, announce that you will now provide a summary highlighting key elements of the scenario update.</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18</a:t>
            </a:fld>
            <a:endParaRPr lang="en-US" dirty="0"/>
          </a:p>
        </p:txBody>
      </p:sp>
    </p:spTree>
    <p:extLst>
      <p:ext uri="{BB962C8B-B14F-4D97-AF65-F5344CB8AC3E}">
        <p14:creationId xmlns:p14="http://schemas.microsoft.com/office/powerpoint/2010/main" val="382807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1-2 MINUTES</a:t>
            </a:r>
          </a:p>
          <a:p>
            <a:endParaRPr lang="en-US" baseline="0" dirty="0"/>
          </a:p>
          <a:p>
            <a:pPr algn="ctr" defTabSz="933034">
              <a:spcAft>
                <a:spcPts val="298"/>
              </a:spcAft>
              <a:defRPr/>
            </a:pPr>
            <a:r>
              <a:rPr lang="en-US" u="sng" dirty="0"/>
              <a:t>FACILITATOR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pPr marL="170318" indent="-170318" defTabSz="933034">
              <a:buFont typeface="Arial" panose="020B0604020202020204" pitchFamily="34" charset="0"/>
              <a:buChar char="•"/>
              <a:defRPr/>
            </a:pPr>
            <a:r>
              <a:rPr lang="en-US" dirty="0">
                <a:ea typeface="ＭＳ Ｐゴシック" pitchFamily="34" charset="-128"/>
              </a:rPr>
              <a:t>Be sure to note the time jump – several hours have passed since the previous slide – and that this is a snapshot in the early hours of Day 1. </a:t>
            </a:r>
          </a:p>
        </p:txBody>
      </p:sp>
      <p:sp>
        <p:nvSpPr>
          <p:cNvPr id="4" name="Slide Number Placeholder 3"/>
          <p:cNvSpPr>
            <a:spLocks noGrp="1"/>
          </p:cNvSpPr>
          <p:nvPr>
            <p:ph type="sldNum" sz="quarter" idx="10"/>
          </p:nvPr>
        </p:nvSpPr>
        <p:spPr/>
        <p:txBody>
          <a:bodyPr/>
          <a:lstStyle/>
          <a:p>
            <a:fld id="{A8C26F9A-E183-4F61-8B4C-CDA6371F635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83204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pPr defTabSz="933034">
              <a:defRPr/>
            </a:pPr>
            <a:endParaRPr lang="en-US" baseline="0" dirty="0"/>
          </a:p>
          <a:p>
            <a:pPr algn="ctr" defTabSz="933034">
              <a:spcAft>
                <a:spcPts val="298"/>
              </a:spcAft>
              <a:defRPr/>
            </a:pPr>
            <a:r>
              <a:rPr lang="en-US" u="sng" dirty="0"/>
              <a:t>FACILITATOR</a:t>
            </a:r>
          </a:p>
          <a:p>
            <a:pPr marL="170318" indent="-170318" defTabSz="933034">
              <a:buFont typeface="Arial" panose="020B0604020202020204" pitchFamily="34" charset="0"/>
              <a:buChar char="•"/>
              <a:defRPr/>
            </a:pPr>
            <a:r>
              <a:rPr lang="en-US" baseline="0" dirty="0"/>
              <a:t>Paraphrase the Key </a:t>
            </a:r>
            <a:r>
              <a:rPr lang="en-US" dirty="0"/>
              <a:t>I</a:t>
            </a:r>
            <a:r>
              <a:rPr lang="en-US" baseline="0" dirty="0"/>
              <a:t>ssues.</a:t>
            </a:r>
            <a:endParaRPr lang="en-US" b="1"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t>20</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baseline="0" dirty="0">
                <a:solidFill>
                  <a:srgbClr val="0000FF"/>
                </a:solidFill>
              </a:rPr>
              <a:t>: 1-2 </a:t>
            </a:r>
            <a:r>
              <a:rPr lang="en-US" dirty="0">
                <a:solidFill>
                  <a:srgbClr val="0000FF"/>
                </a:solidFill>
              </a:rPr>
              <a:t>MINUTES</a:t>
            </a:r>
          </a:p>
          <a:p>
            <a:endParaRPr lang="en-US" baseline="0" dirty="0"/>
          </a:p>
          <a:p>
            <a:pPr algn="ctr"/>
            <a:r>
              <a:rPr lang="en-US" u="sng" baseline="0" dirty="0">
                <a:solidFill>
                  <a:srgbClr val="FF0000"/>
                </a:solidFill>
              </a:rPr>
              <a:t>EDT</a:t>
            </a:r>
            <a:r>
              <a:rPr lang="en-US" baseline="0" dirty="0">
                <a:solidFill>
                  <a:srgbClr val="FF0000"/>
                </a:solidFill>
              </a:rPr>
              <a:t> </a:t>
            </a:r>
          </a:p>
          <a:p>
            <a:r>
              <a:rPr lang="en-US" baseline="0" dirty="0">
                <a:solidFill>
                  <a:srgbClr val="FF0000"/>
                </a:solidFill>
              </a:rPr>
              <a:t>Insert additional housekeeping items here, if necessary. Edit to reference to refreshments, as appropriate.</a:t>
            </a:r>
          </a:p>
          <a:p>
            <a:endParaRPr lang="en-US" baseline="0" dirty="0"/>
          </a:p>
          <a:p>
            <a:pPr algn="ctr">
              <a:spcAft>
                <a:spcPts val="300"/>
              </a:spcAft>
            </a:pPr>
            <a:r>
              <a:rPr lang="en-US" u="sng" dirty="0">
                <a:ea typeface="ＭＳ Ｐゴシック" pitchFamily="34" charset="-128"/>
              </a:rPr>
              <a:t>FACILITATOR </a:t>
            </a:r>
          </a:p>
          <a:p>
            <a:pPr marL="171450" indent="-171450">
              <a:buFont typeface="Arial" panose="020B0604020202020204" pitchFamily="34" charset="0"/>
              <a:buChar char="•"/>
            </a:pPr>
            <a:r>
              <a:rPr lang="en-US" baseline="0" dirty="0"/>
              <a:t>Review housekeeping items.</a:t>
            </a: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3</a:t>
            </a:fld>
            <a:endParaRPr lang="en-US" dirty="0"/>
          </a:p>
        </p:txBody>
      </p:sp>
    </p:spTree>
    <p:extLst>
      <p:ext uri="{BB962C8B-B14F-4D97-AF65-F5344CB8AC3E}">
        <p14:creationId xmlns:p14="http://schemas.microsoft.com/office/powerpoint/2010/main" val="1443564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10-15 </a:t>
            </a:r>
            <a:r>
              <a:rPr lang="en-US" dirty="0">
                <a:solidFill>
                  <a:srgbClr val="0000FF"/>
                </a:solidFill>
              </a:rPr>
              <a:t>MINUTES</a:t>
            </a:r>
          </a:p>
          <a:p>
            <a:pPr defTabSz="939233">
              <a:defRPr/>
            </a:pPr>
            <a:endParaRPr lang="en-US" baseline="0" dirty="0"/>
          </a:p>
          <a:p>
            <a:pPr algn="ctr" defTabSz="939233">
              <a:spcAft>
                <a:spcPts val="300"/>
              </a:spcAft>
              <a:defRPr/>
            </a:pPr>
            <a:r>
              <a:rPr lang="en-US" u="sng" dirty="0"/>
              <a:t>FACILITATOR</a:t>
            </a:r>
          </a:p>
          <a:p>
            <a:pPr marL="171450" indent="-171450" defTabSz="939233">
              <a:buFont typeface="Arial" panose="020B0604020202020204" pitchFamily="34" charset="0"/>
              <a:buChar char="•"/>
              <a:defRPr/>
            </a:pPr>
            <a:r>
              <a:rPr lang="en-US" baseline="0" dirty="0"/>
              <a:t>Paraphrase the Discussion </a:t>
            </a:r>
            <a:r>
              <a:rPr lang="en-US" dirty="0"/>
              <a:t>P</a:t>
            </a:r>
            <a:r>
              <a:rPr lang="en-US" baseline="0" dirty="0"/>
              <a:t>oints.</a:t>
            </a:r>
          </a:p>
          <a:p>
            <a:pPr marL="171450" marR="0" lvl="0" indent="-171450" algn="l" defTabSz="9392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ea typeface="ＭＳ Ｐゴシック" pitchFamily="34" charset="-128"/>
              </a:rPr>
              <a:t>Follow prompts provided in the Facilitator Playbook.</a:t>
            </a:r>
            <a:endParaRPr lang="en-US" dirty="0">
              <a:ea typeface="ＭＳ Ｐゴシック" pitchFamily="34" charset="-128"/>
            </a:endParaRPr>
          </a:p>
          <a:p>
            <a:pPr marL="171450" indent="-171450" defTabSz="939233">
              <a:buFont typeface="Arial" panose="020B0604020202020204" pitchFamily="34" charset="0"/>
              <a:buChar char="•"/>
              <a:defRPr/>
            </a:pPr>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21</a:t>
            </a:fld>
            <a:endParaRPr lang="en-US" dirty="0"/>
          </a:p>
        </p:txBody>
      </p:sp>
    </p:spTree>
    <p:extLst>
      <p:ext uri="{BB962C8B-B14F-4D97-AF65-F5344CB8AC3E}">
        <p14:creationId xmlns:p14="http://schemas.microsoft.com/office/powerpoint/2010/main" val="104909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3</a:t>
            </a:r>
            <a:r>
              <a:rPr lang="en-US" dirty="0">
                <a:solidFill>
                  <a:srgbClr val="0000FF"/>
                </a:solidFill>
              </a:rPr>
              <a:t> MINUTES</a:t>
            </a:r>
          </a:p>
          <a:p>
            <a:pPr defTabSz="939233">
              <a:defRPr/>
            </a:pPr>
            <a:endParaRPr lang="en-US" baseline="0" dirty="0"/>
          </a:p>
          <a:p>
            <a:pPr algn="ctr" defTabSz="939233">
              <a:spcAft>
                <a:spcPts val="300"/>
              </a:spcAft>
              <a:defRPr/>
            </a:pPr>
            <a:r>
              <a:rPr lang="en-US" u="sng" dirty="0"/>
              <a:t>FACILITATOR </a:t>
            </a:r>
          </a:p>
          <a:p>
            <a:pPr marL="171450" indent="-171450" algn="l" defTabSz="939233">
              <a:spcAft>
                <a:spcPts val="300"/>
              </a:spcAft>
              <a:buFont typeface="Arial" panose="020B0604020202020204" pitchFamily="34" charset="0"/>
              <a:buChar char="•"/>
              <a:defRPr/>
            </a:pPr>
            <a:r>
              <a:rPr lang="en-US" baseline="0" dirty="0"/>
              <a:t>Distribute the Scenario Update #2 Handout to all Participants. Allow participants several minutes to read the update. </a:t>
            </a:r>
            <a:endParaRPr lang="en-US" dirty="0"/>
          </a:p>
          <a:p>
            <a:pPr marL="171450" indent="-171450" defTabSz="914242">
              <a:buFont typeface="Arial" panose="020B0604020202020204" pitchFamily="34" charset="0"/>
              <a:buChar char="•"/>
              <a:defRPr/>
            </a:pPr>
            <a:r>
              <a:rPr lang="en-US" dirty="0"/>
              <a:t>After </a:t>
            </a:r>
            <a:r>
              <a:rPr lang="en-US" b="1" u="sng" dirty="0">
                <a:solidFill>
                  <a:srgbClr val="0000FF"/>
                </a:solidFill>
              </a:rPr>
              <a:t>3 minutes</a:t>
            </a:r>
            <a:r>
              <a:rPr lang="en-US" dirty="0"/>
              <a:t>, announce that you will now provide a summary highlighting key elements of the scenario update.</a:t>
            </a:r>
          </a:p>
        </p:txBody>
      </p:sp>
      <p:sp>
        <p:nvSpPr>
          <p:cNvPr id="4" name="Slide Number Placeholder 3"/>
          <p:cNvSpPr>
            <a:spLocks noGrp="1"/>
          </p:cNvSpPr>
          <p:nvPr>
            <p:ph type="sldNum" sz="quarter" idx="10"/>
          </p:nvPr>
        </p:nvSpPr>
        <p:spPr/>
        <p:txBody>
          <a:bodyPr/>
          <a:lstStyle/>
          <a:p>
            <a:fld id="{A8C26F9A-E183-4F61-8B4C-CDA6371F6354}" type="slidenum">
              <a:rPr lang="en-US" smtClean="0"/>
              <a:pPr/>
              <a:t>22</a:t>
            </a:fld>
            <a:endParaRPr lang="en-US" dirty="0"/>
          </a:p>
        </p:txBody>
      </p:sp>
    </p:spTree>
    <p:extLst>
      <p:ext uri="{BB962C8B-B14F-4D97-AF65-F5344CB8AC3E}">
        <p14:creationId xmlns:p14="http://schemas.microsoft.com/office/powerpoint/2010/main" val="2294956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pPr marL="170318" indent="-170318" defTabSz="933034">
              <a:buFont typeface="Arial" panose="020B0604020202020204" pitchFamily="34" charset="0"/>
              <a:buChar char="•"/>
              <a:defRPr/>
            </a:pPr>
            <a:r>
              <a:rPr lang="en-US" dirty="0">
                <a:ea typeface="ＭＳ Ｐゴシック" pitchFamily="34" charset="-128"/>
              </a:rPr>
              <a:t>Be sure to note the time jump – several days have passed since end of Scenario Update #1 – and that this is a snapshot on Day 5. </a:t>
            </a: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t>23</a:t>
            </a:fld>
            <a:endParaRPr lang="en-US" dirty="0"/>
          </a:p>
        </p:txBody>
      </p:sp>
    </p:spTree>
    <p:extLst>
      <p:ext uri="{BB962C8B-B14F-4D97-AF65-F5344CB8AC3E}">
        <p14:creationId xmlns:p14="http://schemas.microsoft.com/office/powerpoint/2010/main" val="98320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Scenario Update.</a:t>
            </a:r>
            <a:r>
              <a:rPr lang="en-US" dirty="0">
                <a:ea typeface="ＭＳ Ｐゴシック" pitchFamily="34" charset="-128"/>
              </a:rPr>
              <a:t> </a:t>
            </a:r>
          </a:p>
          <a:p>
            <a:pPr marL="170318" indent="-170318" defTabSz="933034">
              <a:buFont typeface="Arial" panose="020B0604020202020204" pitchFamily="34" charset="0"/>
              <a:buChar char="•"/>
              <a:defRPr/>
            </a:pPr>
            <a:r>
              <a:rPr lang="en-US" dirty="0">
                <a:ea typeface="ＭＳ Ｐゴシック" pitchFamily="34" charset="-128"/>
              </a:rPr>
              <a:t>Be sure to note the time jump – several weeks have passed since end of Scenario Update #1 – and that this is a snapshot on Day 60. </a:t>
            </a: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24</a:t>
            </a:fld>
            <a:endParaRPr lang="en-US" dirty="0"/>
          </a:p>
        </p:txBody>
      </p:sp>
    </p:spTree>
    <p:extLst>
      <p:ext uri="{BB962C8B-B14F-4D97-AF65-F5344CB8AC3E}">
        <p14:creationId xmlns:p14="http://schemas.microsoft.com/office/powerpoint/2010/main" val="200974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2-3 </a:t>
            </a:r>
            <a:r>
              <a:rPr lang="en-US" dirty="0">
                <a:solidFill>
                  <a:srgbClr val="0000FF"/>
                </a:solidFill>
              </a:rPr>
              <a:t>MINUTES</a:t>
            </a:r>
          </a:p>
          <a:p>
            <a:endParaRPr lang="en-US" baseline="0" dirty="0"/>
          </a:p>
          <a:p>
            <a:pPr algn="ctr" defTabSz="933034">
              <a:spcAft>
                <a:spcPts val="298"/>
              </a:spcAft>
              <a:defRPr/>
            </a:pPr>
            <a:r>
              <a:rPr lang="en-US" u="sng" baseline="0" dirty="0"/>
              <a:t>FACILITATOR</a:t>
            </a:r>
            <a:endParaRPr lang="en-US" baseline="0" dirty="0"/>
          </a:p>
          <a:p>
            <a:pPr marL="170318" indent="-170318" defTabSz="933034">
              <a:buFont typeface="Arial" panose="020B0604020202020204" pitchFamily="34" charset="0"/>
              <a:buChar char="•"/>
              <a:defRPr/>
            </a:pPr>
            <a:r>
              <a:rPr lang="en-US" baseline="0" dirty="0"/>
              <a:t>Paraphrase the Key </a:t>
            </a:r>
            <a:r>
              <a:rPr lang="en-US" dirty="0"/>
              <a:t>I</a:t>
            </a:r>
            <a:r>
              <a:rPr lang="en-US" baseline="0" dirty="0"/>
              <a:t>ssues.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25</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baseline="0" dirty="0">
                <a:solidFill>
                  <a:srgbClr val="0000FF"/>
                </a:solidFill>
              </a:rPr>
              <a:t>: 5-10 </a:t>
            </a:r>
            <a:r>
              <a:rPr lang="en-US" dirty="0">
                <a:solidFill>
                  <a:srgbClr val="0000FF"/>
                </a:solidFill>
              </a:rPr>
              <a:t>MINUTES</a:t>
            </a:r>
          </a:p>
          <a:p>
            <a:pPr defTabSz="933034">
              <a:defRPr/>
            </a:pPr>
            <a:endParaRPr lang="en-US" baseline="0"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Discussion Points.</a:t>
            </a:r>
            <a:endParaRPr lang="en-US" dirty="0">
              <a:ea typeface="ＭＳ Ｐゴシック" pitchFamily="34" charset="-128"/>
            </a:endParaRPr>
          </a:p>
          <a:p>
            <a:pPr defTabSz="933034">
              <a:defRPr/>
            </a:pPr>
            <a:endParaRPr lang="en-US" dirty="0"/>
          </a:p>
          <a:p>
            <a:pPr algn="ctr" defTabSz="933034">
              <a:spcAft>
                <a:spcPts val="298"/>
              </a:spcAft>
              <a:defRPr/>
            </a:pPr>
            <a:r>
              <a:rPr lang="en-US" b="1" u="sng" dirty="0"/>
              <a:t>SPECIAL FACILITATOR GUIDANCE</a:t>
            </a:r>
            <a:r>
              <a:rPr lang="en-US" dirty="0"/>
              <a:t> </a:t>
            </a:r>
          </a:p>
          <a:p>
            <a:pPr marL="170318" indent="-170318" defTabSz="933034">
              <a:buFont typeface="Arial" panose="020B0604020202020204" pitchFamily="34" charset="0"/>
              <a:buChar char="•"/>
              <a:defRPr/>
            </a:pPr>
            <a:r>
              <a:rPr lang="en-US" dirty="0"/>
              <a:t>This discussion in this Module is designed to </a:t>
            </a:r>
            <a:r>
              <a:rPr lang="en-US" b="1" u="sng" dirty="0"/>
              <a:t>create a vision</a:t>
            </a:r>
            <a:r>
              <a:rPr lang="en-US" dirty="0"/>
              <a:t> for rebuilding and recovery over the long-term. </a:t>
            </a:r>
          </a:p>
          <a:p>
            <a:pPr marL="170318" indent="-170318" defTabSz="933034">
              <a:buFont typeface="Arial" panose="020B0604020202020204" pitchFamily="34" charset="0"/>
              <a:buChar char="•"/>
              <a:defRPr/>
            </a:pPr>
            <a:r>
              <a:rPr lang="en-US" dirty="0"/>
              <a:t>Critical thinking is essential to generating a successful discussion, and by extension, a successful vision. </a:t>
            </a:r>
          </a:p>
          <a:p>
            <a:pPr marL="170318" indent="-170318" defTabSz="933034">
              <a:buFont typeface="Arial" panose="020B0604020202020204" pitchFamily="34" charset="0"/>
              <a:buChar char="•"/>
              <a:defRPr/>
            </a:pPr>
            <a:r>
              <a:rPr lang="en-US" dirty="0"/>
              <a:t>Do not rush participants. </a:t>
            </a:r>
          </a:p>
          <a:p>
            <a:pPr marL="170318" indent="-170318" defTabSz="933034">
              <a:buFont typeface="Arial" panose="020B0604020202020204" pitchFamily="34" charset="0"/>
              <a:buChar char="•"/>
              <a:defRPr/>
            </a:pPr>
            <a:r>
              <a:rPr lang="en-US" dirty="0"/>
              <a:t>Let them think about what it would look like to organize and manage the recovery process.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26</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rPr>
              <a:t>: 5-10 MINUTES</a:t>
            </a:r>
          </a:p>
          <a:p>
            <a:pPr defTabSz="933034">
              <a:defRPr/>
            </a:pPr>
            <a:endParaRPr lang="en-US" dirty="0"/>
          </a:p>
          <a:p>
            <a:pPr algn="ctr" defTabSz="933034">
              <a:spcAft>
                <a:spcPts val="298"/>
              </a:spcAft>
              <a:defRPr/>
            </a:pPr>
            <a:r>
              <a:rPr lang="en-US" u="sng" dirty="0"/>
              <a:t>FACILITATOR</a:t>
            </a:r>
            <a:r>
              <a:rPr lang="en-US" dirty="0"/>
              <a:t> </a:t>
            </a:r>
          </a:p>
          <a:p>
            <a:pPr marL="170318" indent="-170318" defTabSz="933034">
              <a:buFont typeface="Arial" panose="020B0604020202020204" pitchFamily="34" charset="0"/>
              <a:buChar char="•"/>
              <a:defRPr/>
            </a:pPr>
            <a:r>
              <a:rPr lang="en-US" dirty="0"/>
              <a:t>Paraphrase the Discussion Points.</a:t>
            </a:r>
            <a:endParaRPr lang="en-US" dirty="0">
              <a:ea typeface="ＭＳ Ｐゴシック" pitchFamily="34" charset="-128"/>
            </a:endParaRPr>
          </a:p>
          <a:p>
            <a:pPr defTabSz="933034">
              <a:defRPr/>
            </a:pPr>
            <a:endParaRPr lang="en-US" dirty="0"/>
          </a:p>
          <a:p>
            <a:pPr algn="ctr" defTabSz="933034">
              <a:spcAft>
                <a:spcPts val="298"/>
              </a:spcAft>
              <a:defRPr/>
            </a:pPr>
            <a:r>
              <a:rPr lang="en-US" b="1" u="sng" dirty="0"/>
              <a:t>SPECIAL FACILITATOR GUIDANCE</a:t>
            </a:r>
            <a:r>
              <a:rPr lang="en-US" dirty="0"/>
              <a:t> </a:t>
            </a:r>
          </a:p>
          <a:p>
            <a:pPr marL="170318" indent="-170318" defTabSz="933034">
              <a:buFont typeface="Arial" panose="020B0604020202020204" pitchFamily="34" charset="0"/>
              <a:buChar char="•"/>
              <a:defRPr/>
            </a:pPr>
            <a:r>
              <a:rPr lang="en-US" dirty="0"/>
              <a:t>This discussion in this Module is designed to </a:t>
            </a:r>
            <a:r>
              <a:rPr lang="en-US" b="1" u="sng" dirty="0"/>
              <a:t>create a vision</a:t>
            </a:r>
            <a:r>
              <a:rPr lang="en-US" dirty="0"/>
              <a:t> for rebuilding and recovery over the long-term. </a:t>
            </a:r>
          </a:p>
          <a:p>
            <a:pPr marL="170318" indent="-170318" defTabSz="933034">
              <a:buFont typeface="Arial" panose="020B0604020202020204" pitchFamily="34" charset="0"/>
              <a:buChar char="•"/>
              <a:defRPr/>
            </a:pPr>
            <a:r>
              <a:rPr lang="en-US" dirty="0"/>
              <a:t>Critical thinking is essential to generating a successful discussion, and by extension, a successful vision. </a:t>
            </a:r>
          </a:p>
          <a:p>
            <a:pPr marL="170318" indent="-170318" defTabSz="933034">
              <a:buFont typeface="Arial" panose="020B0604020202020204" pitchFamily="34" charset="0"/>
              <a:buChar char="•"/>
              <a:defRPr/>
            </a:pPr>
            <a:r>
              <a:rPr lang="en-US" dirty="0"/>
              <a:t>Do not rush participants. </a:t>
            </a:r>
          </a:p>
          <a:p>
            <a:pPr marL="170318" indent="-170318" defTabSz="933034">
              <a:buFont typeface="Arial" panose="020B0604020202020204" pitchFamily="34" charset="0"/>
              <a:buChar char="•"/>
              <a:defRPr/>
            </a:pPr>
            <a:r>
              <a:rPr lang="en-US" dirty="0"/>
              <a:t>Let them think about what it would look like to organize and manage the recovery process.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27</a:t>
            </a:fld>
            <a:endParaRPr lang="en-US" dirty="0"/>
          </a:p>
        </p:txBody>
      </p:sp>
    </p:spTree>
    <p:extLst>
      <p:ext uri="{BB962C8B-B14F-4D97-AF65-F5344CB8AC3E}">
        <p14:creationId xmlns:p14="http://schemas.microsoft.com/office/powerpoint/2010/main" val="358171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5-10 </a:t>
            </a:r>
            <a:r>
              <a:rPr lang="en-US" dirty="0">
                <a:solidFill>
                  <a:srgbClr val="0000FF"/>
                </a:solidFill>
              </a:rPr>
              <a:t>MINUTES</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28</a:t>
            </a:fld>
            <a:endParaRPr lang="en-US" dirty="0"/>
          </a:p>
        </p:txBody>
      </p:sp>
    </p:spTree>
    <p:extLst>
      <p:ext uri="{BB962C8B-B14F-4D97-AF65-F5344CB8AC3E}">
        <p14:creationId xmlns:p14="http://schemas.microsoft.com/office/powerpoint/2010/main" val="3092450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a:cs typeface="ＭＳ Ｐゴシック"/>
              </a:rPr>
              <a:t>: 20-30 </a:t>
            </a:r>
            <a:r>
              <a:rPr lang="en-US" dirty="0">
                <a:solidFill>
                  <a:srgbClr val="0000FF"/>
                </a:solidFill>
              </a:rPr>
              <a:t>MINUTES</a:t>
            </a:r>
          </a:p>
          <a:p>
            <a:pPr marL="241802" indent="-241802">
              <a:defRPr/>
            </a:pPr>
            <a:endParaRPr lang="en-US" dirty="0">
              <a:ea typeface="ＭＳ Ｐゴシック"/>
              <a:cs typeface="ＭＳ Ｐゴシック"/>
            </a:endParaRPr>
          </a:p>
          <a:p>
            <a:pPr marL="241802" indent="-241802" algn="ctr">
              <a:spcAft>
                <a:spcPts val="298"/>
              </a:spcAft>
              <a:defRPr/>
            </a:pPr>
            <a:r>
              <a:rPr lang="en-US" u="sng" dirty="0">
                <a:ea typeface="ＭＳ Ｐゴシック"/>
                <a:cs typeface="ＭＳ Ｐゴシック"/>
              </a:rPr>
              <a:t>FACILITATOR</a:t>
            </a:r>
            <a:r>
              <a:rPr lang="en-US" u="sng" baseline="0" dirty="0">
                <a:ea typeface="ＭＳ Ｐゴシック"/>
                <a:cs typeface="ＭＳ Ｐゴシック"/>
              </a:rPr>
              <a:t> </a:t>
            </a:r>
          </a:p>
          <a:p>
            <a:pPr marL="170318" indent="-170318">
              <a:buFont typeface="Arial" panose="020B0604020202020204" pitchFamily="34" charset="0"/>
              <a:buChar char="•"/>
              <a:defRPr/>
            </a:pPr>
            <a:r>
              <a:rPr lang="en-US" dirty="0">
                <a:ea typeface="ＭＳ Ｐゴシック"/>
                <a:cs typeface="ＭＳ Ｐゴシック"/>
              </a:rPr>
              <a:t>It is recommended that you begin with this statement,</a:t>
            </a:r>
          </a:p>
          <a:p>
            <a:pPr marL="624501" lvl="1" indent="-170318">
              <a:buFont typeface="Arial" panose="020B0604020202020204" pitchFamily="34" charset="0"/>
              <a:buChar char="•"/>
              <a:defRPr/>
            </a:pPr>
            <a:r>
              <a:rPr lang="en-US" baseline="0" dirty="0">
                <a:ea typeface="ＭＳ Ｐゴシック"/>
                <a:cs typeface="ＭＳ Ｐゴシック"/>
              </a:rPr>
              <a:t>“Thank you for your participation today. Let us take a few minutes to talk about the exercise and what we learned today as well as what we can do for the future. These results will be included in our formal After Action Report (AAR) which will be made available to everyone who participated in and observed the exercise today.</a:t>
            </a:r>
            <a:r>
              <a:rPr lang="en-US" dirty="0">
                <a:ea typeface="ＭＳ Ｐゴシック"/>
                <a:cs typeface="ＭＳ Ｐゴシック"/>
              </a:rPr>
              <a:t> </a:t>
            </a:r>
            <a:r>
              <a:rPr lang="en-US" baseline="0" dirty="0">
                <a:ea typeface="ＭＳ Ｐゴシック"/>
                <a:cs typeface="ＭＳ Ｐゴシック"/>
              </a:rPr>
              <a:t>I</a:t>
            </a:r>
            <a:r>
              <a:rPr lang="en-US" dirty="0">
                <a:ea typeface="ＭＳ Ｐゴシック"/>
                <a:cs typeface="ＭＳ Ｐゴシック"/>
              </a:rPr>
              <a:t> would now</a:t>
            </a:r>
            <a:r>
              <a:rPr lang="en-US" baseline="0" dirty="0">
                <a:ea typeface="ＭＳ Ｐゴシック"/>
                <a:cs typeface="ＭＳ Ｐゴシック"/>
              </a:rPr>
              <a:t> like to start by opening the floor to the Observers for their thoughts,</a:t>
            </a:r>
            <a:r>
              <a:rPr lang="en-US" dirty="0">
                <a:ea typeface="ＭＳ Ｐゴシック"/>
                <a:cs typeface="ＭＳ Ｐゴシック"/>
              </a:rPr>
              <a:t> </a:t>
            </a:r>
            <a:r>
              <a:rPr lang="en-US" baseline="0" dirty="0">
                <a:ea typeface="ＭＳ Ｐゴシック"/>
                <a:cs typeface="ＭＳ Ｐゴシック"/>
              </a:rPr>
              <a:t>comments and questions</a:t>
            </a:r>
            <a:r>
              <a:rPr lang="en-US" dirty="0">
                <a:ea typeface="ＭＳ Ｐゴシック"/>
                <a:cs typeface="ＭＳ Ｐゴシック"/>
              </a:rPr>
              <a:t> on the exercise?”</a:t>
            </a:r>
          </a:p>
          <a:p>
            <a:pPr marL="170318" indent="-170318">
              <a:buFont typeface="Arial" panose="020B0604020202020204" pitchFamily="34" charset="0"/>
              <a:buChar char="•"/>
              <a:defRPr/>
            </a:pPr>
            <a:r>
              <a:rPr lang="en-US" dirty="0">
                <a:ea typeface="ＭＳ Ｐゴシック"/>
                <a:cs typeface="ＭＳ Ｐゴシック"/>
              </a:rPr>
              <a:t>Following the Observers, invite all of the participants to share their responses to the questions listed on the slide.</a:t>
            </a:r>
          </a:p>
          <a:p>
            <a:pPr marL="170318" indent="-170318">
              <a:buFont typeface="Arial" panose="020B0604020202020204" pitchFamily="34" charset="0"/>
              <a:buChar char="•"/>
              <a:defRPr/>
            </a:pPr>
            <a:r>
              <a:rPr lang="en-US" baseline="0" dirty="0">
                <a:ea typeface="ＭＳ Ｐゴシック"/>
                <a:cs typeface="ＭＳ Ｐゴシック"/>
              </a:rPr>
              <a:t>Conclude</a:t>
            </a:r>
            <a:r>
              <a:rPr lang="en-US" dirty="0">
                <a:ea typeface="ＭＳ Ｐゴシック"/>
                <a:cs typeface="ＭＳ Ｐゴシック"/>
              </a:rPr>
              <a:t> by asking for any remaining comments and then thank everyone for participating</a:t>
            </a:r>
            <a:r>
              <a:rPr lang="en-US" baseline="0" dirty="0">
                <a:ea typeface="ＭＳ Ｐゴシック"/>
                <a:cs typeface="ＭＳ Ｐゴシック"/>
              </a:rPr>
              <a:t> in this whole community exercise. </a:t>
            </a:r>
          </a:p>
          <a:p>
            <a:pPr>
              <a:defRPr/>
            </a:pPr>
            <a:endParaRPr lang="en-US" baseline="0" dirty="0">
              <a:ea typeface="ＭＳ Ｐゴシック"/>
              <a:cs typeface="ＭＳ Ｐゴシック"/>
            </a:endParaRPr>
          </a:p>
          <a:p>
            <a:pPr algn="ctr">
              <a:spcAft>
                <a:spcPts val="298"/>
              </a:spcAft>
              <a:defRPr/>
            </a:pPr>
            <a:r>
              <a:rPr lang="en-US" b="1" u="sng" dirty="0">
                <a:ea typeface="ＭＳ Ｐゴシック"/>
                <a:cs typeface="ＭＳ Ｐゴシック"/>
              </a:rPr>
              <a:t>SPECIAL FACILITATOR GUIDANCE</a:t>
            </a:r>
            <a:endParaRPr lang="en-US" b="1" u="sng" baseline="0" dirty="0">
              <a:ea typeface="ＭＳ Ｐゴシック"/>
              <a:cs typeface="ＭＳ Ｐゴシック"/>
            </a:endParaRPr>
          </a:p>
          <a:p>
            <a:pPr marL="170318" indent="-170318">
              <a:buFont typeface="Arial" panose="020B0604020202020204" pitchFamily="34" charset="0"/>
              <a:buChar char="•"/>
              <a:defRPr/>
            </a:pPr>
            <a:r>
              <a:rPr lang="en-US" baseline="0" dirty="0">
                <a:ea typeface="ＭＳ Ｐゴシック"/>
                <a:cs typeface="ＭＳ Ｐゴシック"/>
              </a:rPr>
              <a:t>Ensure the note-taker</a:t>
            </a:r>
            <a:r>
              <a:rPr lang="en-US" dirty="0">
                <a:ea typeface="ＭＳ Ｐゴシック"/>
                <a:cs typeface="ＭＳ Ｐゴシック"/>
              </a:rPr>
              <a:t>/</a:t>
            </a:r>
            <a:r>
              <a:rPr lang="en-US" baseline="0" dirty="0">
                <a:ea typeface="ＭＳ Ｐゴシック"/>
                <a:cs typeface="ＭＳ Ｐゴシック"/>
              </a:rPr>
              <a:t>scribe takes very detailed notes during this section.</a:t>
            </a:r>
            <a:endParaRPr lang="en-US" dirty="0">
              <a:ea typeface="ＭＳ Ｐゴシック"/>
              <a:cs typeface="ＭＳ Ｐゴシック"/>
            </a:endParaRPr>
          </a:p>
          <a:p>
            <a:pPr marL="170318" indent="-170318">
              <a:buFont typeface="Arial" panose="020B0604020202020204" pitchFamily="34" charset="0"/>
              <a:buChar char="•"/>
              <a:defRPr/>
            </a:pPr>
            <a:r>
              <a:rPr lang="en-US" baseline="0" dirty="0">
                <a:ea typeface="ＭＳ Ｐゴシック"/>
                <a:cs typeface="ＭＳ Ｐゴシック"/>
              </a:rPr>
              <a:t>Direct</a:t>
            </a:r>
            <a:r>
              <a:rPr lang="en-US" dirty="0">
                <a:ea typeface="ＭＳ Ｐゴシック"/>
                <a:cs typeface="ＭＳ Ｐゴシック"/>
              </a:rPr>
              <a:t> him/her to </a:t>
            </a:r>
            <a:r>
              <a:rPr lang="en-US" baseline="0" dirty="0">
                <a:ea typeface="ＭＳ Ｐゴシック"/>
                <a:cs typeface="ＭＳ Ｐゴシック"/>
              </a:rPr>
              <a:t>capture both the comments, as well as the name and affiliation of the speakers. This information can be of value should you need to follow-up with a participant at a later date.</a:t>
            </a:r>
          </a:p>
          <a:p>
            <a:pPr marL="170318" indent="-170318">
              <a:buFont typeface="Arial" panose="020B0604020202020204" pitchFamily="34" charset="0"/>
              <a:buChar char="•"/>
              <a:defRPr/>
            </a:pPr>
            <a:r>
              <a:rPr lang="en-US" dirty="0">
                <a:ea typeface="ＭＳ Ｐゴシック"/>
                <a:cs typeface="ＭＳ Ｐゴシック"/>
              </a:rPr>
              <a:t>Regarding the “Next Steps/Follow-Up Actions” questions, be sure to identify and record </a:t>
            </a:r>
            <a:r>
              <a:rPr lang="en-US" b="1" u="sng" dirty="0">
                <a:ea typeface="ＭＳ Ｐゴシック"/>
                <a:cs typeface="ＭＳ Ｐゴシック"/>
              </a:rPr>
              <a:t>specific owners for each action</a:t>
            </a:r>
            <a:r>
              <a:rPr lang="en-US" dirty="0">
                <a:ea typeface="ＭＳ Ｐゴシック"/>
                <a:cs typeface="ＭＳ Ｐゴシック"/>
              </a:rPr>
              <a:t> and </a:t>
            </a:r>
            <a:r>
              <a:rPr lang="en-US" b="1" u="sng" dirty="0">
                <a:ea typeface="ＭＳ Ｐゴシック"/>
                <a:cs typeface="ＭＳ Ｐゴシック"/>
              </a:rPr>
              <a:t>a suggested timeframe for execution</a:t>
            </a:r>
            <a:r>
              <a:rPr lang="en-US" dirty="0">
                <a:ea typeface="ＭＳ Ｐゴシック"/>
                <a:cs typeface="ＭＳ Ｐゴシック"/>
              </a:rPr>
              <a:t>.</a:t>
            </a:r>
            <a:endParaRPr lang="en-US" baseline="0" dirty="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29</a:t>
            </a:fld>
            <a:endParaRPr lang="en-US" dirty="0"/>
          </a:p>
        </p:txBody>
      </p:sp>
    </p:spTree>
    <p:extLst>
      <p:ext uri="{BB962C8B-B14F-4D97-AF65-F5344CB8AC3E}">
        <p14:creationId xmlns:p14="http://schemas.microsoft.com/office/powerpoint/2010/main" val="129100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3 </a:t>
            </a:r>
            <a:r>
              <a:rPr lang="en-US" dirty="0">
                <a:solidFill>
                  <a:srgbClr val="0000FF"/>
                </a:solidFill>
              </a:rPr>
              <a:t>MINUTES</a:t>
            </a:r>
          </a:p>
          <a:p>
            <a:endParaRPr lang="en-US" dirty="0">
              <a:ea typeface="ＭＳ Ｐゴシック" pitchFamily="34" charset="-128"/>
            </a:endParaRPr>
          </a:p>
          <a:p>
            <a:r>
              <a:rPr lang="en-US" dirty="0">
                <a:ea typeface="ＭＳ Ｐゴシック" pitchFamily="34" charset="-128"/>
              </a:rPr>
              <a:t>End the session</a:t>
            </a:r>
            <a:r>
              <a:rPr lang="en-US" baseline="0" dirty="0">
                <a:ea typeface="ＭＳ Ｐゴシック" pitchFamily="34" charset="-128"/>
              </a:rPr>
              <a:t> by thanking everyone for their participation and their honest feedback. Explain leadership’s commitment to using the exercise as a building block to greater organizational safety and resilience, and explain that the next steps will be a written summary of the exercise discussion, to be circulated for additional comments, and a plan to address identified areas for improvement. Give a targeted timeline to sustain the momentum. Congratulations on taking this important step towards greater resilience and improved operations!</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t>30</a:t>
            </a:fld>
            <a:endParaRPr lang="en-US" dirty="0"/>
          </a:p>
        </p:txBody>
      </p:sp>
    </p:spTree>
    <p:extLst>
      <p:ext uri="{BB962C8B-B14F-4D97-AF65-F5344CB8AC3E}">
        <p14:creationId xmlns:p14="http://schemas.microsoft.com/office/powerpoint/2010/main" val="66061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dirty="0">
                <a:solidFill>
                  <a:srgbClr val="0000FF"/>
                </a:solidFill>
              </a:rPr>
              <a:t>: 3</a:t>
            </a:r>
            <a:r>
              <a:rPr lang="en-US" baseline="0" dirty="0">
                <a:solidFill>
                  <a:srgbClr val="0000FF"/>
                </a:solidFill>
              </a:rPr>
              <a:t>-5 </a:t>
            </a:r>
            <a:r>
              <a:rPr lang="en-US" dirty="0">
                <a:solidFill>
                  <a:srgbClr val="0000FF"/>
                </a:solidFill>
              </a:rPr>
              <a:t>MINUTES</a:t>
            </a:r>
          </a:p>
          <a:p>
            <a:endParaRPr lang="en-US" dirty="0"/>
          </a:p>
          <a:p>
            <a:pPr algn="ctr" defTabSz="914242">
              <a:spcAft>
                <a:spcPts val="300"/>
              </a:spcAft>
              <a:defRPr/>
            </a:pPr>
            <a:r>
              <a:rPr lang="en-US" u="sng" dirty="0">
                <a:ea typeface="ＭＳ Ｐゴシック" pitchFamily="34" charset="-128"/>
              </a:rPr>
              <a:t>FACILITATOR</a:t>
            </a:r>
            <a:r>
              <a:rPr lang="en-US" baseline="0" dirty="0">
                <a:ea typeface="ＭＳ Ｐゴシック" pitchFamily="34" charset="-128"/>
              </a:rPr>
              <a:t> </a:t>
            </a:r>
            <a:endParaRPr lang="en-US" dirty="0">
              <a:ea typeface="ＭＳ Ｐゴシック" pitchFamily="34" charset="-128"/>
            </a:endParaRPr>
          </a:p>
          <a:p>
            <a:pPr marL="171450" indent="-171450">
              <a:buFont typeface="Arial" panose="020B0604020202020204" pitchFamily="34" charset="0"/>
              <a:buChar char="•"/>
            </a:pPr>
            <a:r>
              <a:rPr lang="en-US" dirty="0">
                <a:ea typeface="ＭＳ Ｐゴシック" pitchFamily="34" charset="-128"/>
              </a:rPr>
              <a:t>Paraphrase the Exercise </a:t>
            </a:r>
            <a:r>
              <a:rPr lang="en-US">
                <a:ea typeface="ＭＳ Ｐゴシック" pitchFamily="34" charset="-128"/>
              </a:rPr>
              <a:t>Goals.</a:t>
            </a:r>
            <a:endParaRPr lang="en-US" dirty="0">
              <a:ea typeface="ＭＳ Ｐゴシック" pitchFamily="34" charset="-128"/>
            </a:endParaRPr>
          </a:p>
          <a:p>
            <a:pPr marL="171450" indent="-171450">
              <a:buFont typeface="Arial" panose="020B0604020202020204" pitchFamily="34" charset="0"/>
              <a:buChar char="•"/>
            </a:pPr>
            <a:r>
              <a:rPr lang="en-US" dirty="0">
                <a:solidFill>
                  <a:srgbClr val="FF0000"/>
                </a:solidFill>
                <a:ea typeface="ＭＳ Ｐゴシック" pitchFamily="34" charset="-128"/>
              </a:rPr>
              <a:t>Let participants know what plans are being exercised and tested.</a:t>
            </a:r>
          </a:p>
          <a:p>
            <a:pPr marL="0" indent="0">
              <a:buFont typeface="Arial" panose="020B0604020202020204" pitchFamily="34" charset="0"/>
              <a:buNone/>
            </a:pP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8C26F9A-E183-4F61-8B4C-CDA6371F6354}" type="slidenum">
              <a:rPr lang="en-US" smtClean="0"/>
              <a:pPr/>
              <a:t>4</a:t>
            </a:fld>
            <a:endParaRPr lang="en-US" dirty="0"/>
          </a:p>
        </p:txBody>
      </p:sp>
    </p:spTree>
    <p:extLst>
      <p:ext uri="{BB962C8B-B14F-4D97-AF65-F5344CB8AC3E}">
        <p14:creationId xmlns:p14="http://schemas.microsoft.com/office/powerpoint/2010/main" val="244351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rPr>
              <a:t>SLIDE DURATION</a:t>
            </a:r>
            <a:r>
              <a:rPr lang="en-US" dirty="0">
                <a:solidFill>
                  <a:srgbClr val="0000FF"/>
                </a:solidFill>
              </a:rPr>
              <a:t>: 2-3 MINUTES</a:t>
            </a:r>
          </a:p>
          <a:p>
            <a:endParaRPr lang="en-US" dirty="0"/>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Begin by mentioning that:</a:t>
            </a:r>
          </a:p>
          <a:p>
            <a:pPr marL="628650" lvl="1" indent="-171450" defTabSz="914242">
              <a:buFont typeface="Arial" panose="020B0604020202020204" pitchFamily="34" charset="0"/>
              <a:buChar char="•"/>
              <a:defRPr/>
            </a:pPr>
            <a:r>
              <a:rPr lang="en-US" dirty="0">
                <a:ea typeface="ＭＳ Ｐゴシック" pitchFamily="34" charset="-128"/>
              </a:rPr>
              <a:t>The Objectives and Core Capabilities listed in this section were specifically selected by the Exercise Design Team for this event and that they are consistent with the DHS HSEEP methodology and defined within the National Preparedness Goal. Together with the scenario itself, these items provide the framework and basis for </a:t>
            </a:r>
            <a:r>
              <a:rPr lang="en-US" b="1" dirty="0">
                <a:ea typeface="ＭＳ Ｐゴシック" pitchFamily="34" charset="-128"/>
              </a:rPr>
              <a:t>facilitated participant discussions</a:t>
            </a:r>
            <a:r>
              <a:rPr lang="en-US" dirty="0">
                <a:ea typeface="ＭＳ Ｐゴシック" pitchFamily="34" charset="-128"/>
              </a:rPr>
              <a:t>, </a:t>
            </a:r>
            <a:r>
              <a:rPr lang="en-US" b="1" dirty="0">
                <a:ea typeface="ＭＳ Ｐゴシック" pitchFamily="34" charset="-128"/>
              </a:rPr>
              <a:t>an evaluation of the exercise</a:t>
            </a:r>
            <a:r>
              <a:rPr lang="en-US" dirty="0">
                <a:ea typeface="ＭＳ Ｐゴシック" pitchFamily="34" charset="-128"/>
              </a:rPr>
              <a:t> and the </a:t>
            </a:r>
            <a:r>
              <a:rPr lang="en-US" b="1" dirty="0">
                <a:ea typeface="ＭＳ Ｐゴシック" pitchFamily="34" charset="-128"/>
              </a:rPr>
              <a:t>identification of improvement opportunities</a:t>
            </a:r>
            <a:r>
              <a:rPr lang="en-US" dirty="0">
                <a:ea typeface="ＭＳ Ｐゴシック" pitchFamily="34" charset="-128"/>
              </a:rPr>
              <a:t>.</a:t>
            </a:r>
          </a:p>
          <a:p>
            <a:pPr marL="171450" indent="-171450" defTabSz="914242">
              <a:buFont typeface="Arial" panose="020B0604020202020204" pitchFamily="34" charset="0"/>
              <a:buChar char="•"/>
              <a:defRPr/>
            </a:pPr>
            <a:r>
              <a:rPr lang="en-US" dirty="0">
                <a:ea typeface="ＭＳ Ｐゴシック" pitchFamily="34" charset="-128"/>
              </a:rPr>
              <a:t>Finish this slide by reviewing the Objectives and associated Core Capabilities.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5</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rPr>
              <a:t>: 1-2 MINUTES</a:t>
            </a:r>
          </a:p>
          <a:p>
            <a:endParaRPr lang="en-US" dirty="0"/>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Review the Objectives and associated Core Capabilities.</a:t>
            </a:r>
          </a:p>
          <a:p>
            <a:pPr marL="170300" indent="-1703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6</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rPr>
              <a:t>: 1-2 MINUTES</a:t>
            </a:r>
            <a:r>
              <a:rPr lang="en-US" baseline="0" dirty="0">
                <a:solidFill>
                  <a:srgbClr val="0000FF"/>
                </a:solidFill>
              </a:rPr>
              <a:t> (if used)</a:t>
            </a:r>
            <a:endParaRPr lang="en-US" dirty="0">
              <a:solidFill>
                <a:srgbClr val="0000FF"/>
              </a:solidFill>
            </a:endParaRPr>
          </a:p>
          <a:p>
            <a:endParaRPr lang="en-US" dirty="0"/>
          </a:p>
          <a:p>
            <a:pPr algn="ctr" defTabSz="914242">
              <a:defRPr/>
            </a:pPr>
            <a:r>
              <a:rPr lang="en-US" dirty="0">
                <a:solidFill>
                  <a:srgbClr val="FF0000"/>
                </a:solidFill>
                <a:ea typeface="ＭＳ Ｐゴシック" pitchFamily="34" charset="-128"/>
              </a:rPr>
              <a:t>.</a:t>
            </a:r>
          </a:p>
          <a:p>
            <a:pPr defTabSz="914242">
              <a:defRPr/>
            </a:pPr>
            <a:endParaRPr lang="en-US" dirty="0">
              <a:ea typeface="ＭＳ Ｐゴシック" pitchFamily="34" charset="-128"/>
            </a:endParaRPr>
          </a:p>
          <a:p>
            <a:pPr algn="ctr">
              <a:spcAft>
                <a:spcPts val="300"/>
              </a:spcAft>
              <a:defRPr/>
            </a:pPr>
            <a:r>
              <a:rPr lang="en-US" u="sng" dirty="0">
                <a:ea typeface="ＭＳ Ｐゴシック" pitchFamily="34" charset="-128"/>
              </a:rPr>
              <a:t>FACILITATOR </a:t>
            </a:r>
          </a:p>
          <a:p>
            <a:pPr marL="171450" indent="-171450" defTabSz="914242">
              <a:buFont typeface="Arial" panose="020B0604020202020204" pitchFamily="34" charset="0"/>
              <a:buChar char="•"/>
              <a:defRPr/>
            </a:pPr>
            <a:r>
              <a:rPr lang="en-US" dirty="0">
                <a:ea typeface="ＭＳ Ｐゴシック" pitchFamily="34" charset="-128"/>
              </a:rPr>
              <a:t>Review the Objectives and associated Core Capabilities.</a:t>
            </a:r>
          </a:p>
          <a:p>
            <a:pPr marL="170300" indent="-1703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7</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2-3 </a:t>
            </a:r>
            <a:r>
              <a:rPr lang="en-US" dirty="0">
                <a:solidFill>
                  <a:srgbClr val="0000FF"/>
                </a:solidFill>
              </a:rPr>
              <a:t>MINUTES </a:t>
            </a:r>
          </a:p>
          <a:p>
            <a:pPr algn="l"/>
            <a:endParaRPr lang="en-US" dirty="0">
              <a:ea typeface="ＭＳ Ｐゴシック" pitchFamily="34" charset="-128"/>
            </a:endParaRPr>
          </a:p>
          <a:p>
            <a:pPr algn="ctr" defTabSz="914242">
              <a:defRPr/>
            </a:pPr>
            <a:r>
              <a:rPr lang="en-US" u="sng" dirty="0">
                <a:solidFill>
                  <a:srgbClr val="FF0000"/>
                </a:solidFill>
                <a:ea typeface="ＭＳ Ｐゴシック" pitchFamily="34" charset="-128"/>
              </a:rPr>
              <a:t>EDT</a:t>
            </a:r>
            <a:endParaRPr lang="en-US" dirty="0">
              <a:solidFill>
                <a:srgbClr val="FF0000"/>
              </a:solidFill>
              <a:ea typeface="ＭＳ Ｐゴシック" pitchFamily="34" charset="-128"/>
            </a:endParaRPr>
          </a:p>
          <a:p>
            <a:pPr defTabSz="914242">
              <a:defRPr/>
            </a:pPr>
            <a:r>
              <a:rPr lang="en-US" dirty="0">
                <a:solidFill>
                  <a:srgbClr val="FF0000"/>
                </a:solidFill>
                <a:ea typeface="ＭＳ Ｐゴシック" pitchFamily="34" charset="-128"/>
              </a:rPr>
              <a:t>Edit the description of the Observer role to align with exercise requirements. Prior to the start of the TTX, provide clear guidance to the Facilitator regarding the roles and responsibilities of Observers: </a:t>
            </a:r>
          </a:p>
          <a:p>
            <a:pPr marL="176123" indent="-176123">
              <a:buFont typeface="Arial" pitchFamily="34" charset="0"/>
              <a:buChar char="•"/>
            </a:pPr>
            <a:r>
              <a:rPr lang="en-US" dirty="0">
                <a:solidFill>
                  <a:srgbClr val="FF0000"/>
                </a:solidFill>
                <a:ea typeface="ＭＳ Ｐゴシック" pitchFamily="34" charset="-128"/>
              </a:rPr>
              <a:t>Depending on the circumstances, Observers may include staff who serve as alternates and/or advisors to those acting as players during the exercise. In that case, such Observers may be expected to support players in developing responses. </a:t>
            </a:r>
          </a:p>
          <a:p>
            <a:pPr marL="176123" indent="-176123">
              <a:buFont typeface="Arial" pitchFamily="34" charset="0"/>
              <a:buChar char="•"/>
            </a:pPr>
            <a:r>
              <a:rPr lang="en-US" dirty="0">
                <a:solidFill>
                  <a:srgbClr val="FF0000"/>
                </a:solidFill>
                <a:ea typeface="ＭＳ Ｐゴシック" pitchFamily="34" charset="-128"/>
              </a:rPr>
              <a:t>Additionally, sometimes the Facilitator may be expected to bring the Observers’ perspective into the discussion </a:t>
            </a:r>
            <a:r>
              <a:rPr lang="en-US" b="1" u="sng" dirty="0">
                <a:solidFill>
                  <a:srgbClr val="FF0000"/>
                </a:solidFill>
                <a:ea typeface="ＭＳ Ｐゴシック" pitchFamily="34" charset="-128"/>
              </a:rPr>
              <a:t>after</a:t>
            </a:r>
            <a:r>
              <a:rPr lang="en-US" dirty="0">
                <a:solidFill>
                  <a:srgbClr val="FF0000"/>
                </a:solidFill>
                <a:ea typeface="ＭＳ Ｐゴシック" pitchFamily="34" charset="-128"/>
              </a:rPr>
              <a:t> the primary Players have completed a discussion point. </a:t>
            </a:r>
          </a:p>
          <a:p>
            <a:pPr marL="176123" indent="-176123">
              <a:buFont typeface="Arial" pitchFamily="34" charset="0"/>
              <a:buChar char="•"/>
            </a:pPr>
            <a:r>
              <a:rPr lang="en-US" dirty="0">
                <a:solidFill>
                  <a:srgbClr val="FF0000"/>
                </a:solidFill>
                <a:ea typeface="ＭＳ Ｐゴシック" pitchFamily="34" charset="-128"/>
              </a:rPr>
              <a:t>However, in other cases, Observers may not be expected, nor will they be allowed to interact with the players during the exercise.</a:t>
            </a:r>
          </a:p>
          <a:p>
            <a:pPr defTabSz="914242">
              <a:defRPr/>
            </a:pPr>
            <a:endParaRPr lang="en-US" dirty="0">
              <a:ea typeface="ＭＳ Ｐゴシック" pitchFamily="34" charset="-128"/>
            </a:endParaRPr>
          </a:p>
          <a:p>
            <a:pPr algn="ctr">
              <a:spcAft>
                <a:spcPts val="300"/>
              </a:spcAft>
            </a:pPr>
            <a:r>
              <a:rPr lang="en-US" u="sng" dirty="0">
                <a:ea typeface="ＭＳ Ｐゴシック" pitchFamily="34" charset="-128"/>
              </a:rPr>
              <a:t>FACILITATOR</a:t>
            </a:r>
          </a:p>
          <a:p>
            <a:pPr marL="171450" indent="-171450">
              <a:buFont typeface="Arial" panose="020B0604020202020204" pitchFamily="34" charset="0"/>
              <a:buChar char="•"/>
            </a:pPr>
            <a:r>
              <a:rPr lang="en-US" baseline="0" dirty="0">
                <a:ea typeface="ＭＳ Ｐゴシック" pitchFamily="34" charset="-128"/>
              </a:rPr>
              <a:t>Explain the roles of the exercise participants per the slide. </a:t>
            </a:r>
          </a:p>
          <a:p>
            <a:pPr marL="171450" indent="-171450">
              <a:buFont typeface="Arial" panose="020B0604020202020204" pitchFamily="34" charset="0"/>
              <a:buChar char="•"/>
            </a:pPr>
            <a:r>
              <a:rPr lang="en-US" baseline="0" dirty="0">
                <a:ea typeface="ＭＳ Ｐゴシック" pitchFamily="34" charset="-128"/>
              </a:rPr>
              <a:t>Clarify the role of Observers in this particular exercise. </a:t>
            </a:r>
          </a:p>
          <a:p>
            <a:pPr marL="171450" indent="-171450">
              <a:buFont typeface="Arial" panose="020B0604020202020204" pitchFamily="34" charset="0"/>
              <a:buChar char="•"/>
            </a:pPr>
            <a:r>
              <a:rPr lang="en-US" baseline="0" dirty="0">
                <a:ea typeface="ＭＳ Ｐゴシック" pitchFamily="34" charset="-128"/>
              </a:rPr>
              <a:t>Ask Observers and Evaluators to identify themselves.</a:t>
            </a:r>
          </a:p>
          <a:p>
            <a:pPr marL="170300" indent="-17030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8</a:t>
            </a:fld>
            <a:endParaRPr lang="en-US" dirty="0"/>
          </a:p>
        </p:txBody>
      </p:sp>
    </p:spTree>
    <p:extLst>
      <p:ext uri="{BB962C8B-B14F-4D97-AF65-F5344CB8AC3E}">
        <p14:creationId xmlns:p14="http://schemas.microsoft.com/office/powerpoint/2010/main" val="302190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3 </a:t>
            </a:r>
            <a:r>
              <a:rPr lang="en-US" dirty="0">
                <a:solidFill>
                  <a:srgbClr val="0000FF"/>
                </a:solidFill>
              </a:rPr>
              <a:t>MINUTES</a:t>
            </a:r>
          </a:p>
          <a:p>
            <a:pPr algn="l"/>
            <a:endParaRPr lang="en-US" dirty="0">
              <a:ea typeface="ＭＳ Ｐゴシック" pitchFamily="34" charset="-128"/>
            </a:endParaRPr>
          </a:p>
          <a:p>
            <a:pPr algn="ctr">
              <a:spcAft>
                <a:spcPts val="300"/>
              </a:spcAft>
            </a:pPr>
            <a:r>
              <a:rPr lang="en-US" u="sng" dirty="0">
                <a:ea typeface="ＭＳ Ｐゴシック" pitchFamily="34" charset="-128"/>
              </a:rPr>
              <a:t>FACILITATOR</a:t>
            </a:r>
            <a:r>
              <a:rPr lang="en-US" dirty="0">
                <a:ea typeface="ＭＳ Ｐゴシック" pitchFamily="34" charset="-128"/>
              </a:rPr>
              <a:t>  </a:t>
            </a:r>
          </a:p>
          <a:p>
            <a:pPr marL="171450" indent="-171450" algn="l">
              <a:buFont typeface="Arial" panose="020B0604020202020204" pitchFamily="34" charset="0"/>
              <a:buChar char="•"/>
            </a:pPr>
            <a:r>
              <a:rPr lang="en-US" dirty="0">
                <a:ea typeface="ＭＳ Ｐゴシック" pitchFamily="34" charset="-128"/>
              </a:rPr>
              <a:t>Review  the Rules for Players.</a:t>
            </a:r>
          </a:p>
          <a:p>
            <a:pPr algn="l"/>
            <a:endParaRPr lang="en-US" baseline="0" dirty="0">
              <a:ea typeface="ＭＳ Ｐゴシック" pitchFamily="34" charset="-128"/>
            </a:endParaRPr>
          </a:p>
          <a:p>
            <a:pPr algn="ctr">
              <a:spcAft>
                <a:spcPts val="300"/>
              </a:spcAft>
            </a:pPr>
            <a:r>
              <a:rPr lang="en-US" b="1" u="sng" dirty="0">
                <a:ea typeface="ＭＳ Ｐゴシック" pitchFamily="34" charset="-128"/>
              </a:rPr>
              <a:t>SPECIAL FACILITATOR GUIDANCE</a:t>
            </a:r>
            <a:endParaRPr lang="en-US" b="1" u="sng" baseline="0" dirty="0">
              <a:ea typeface="ＭＳ Ｐゴシック" pitchFamily="34" charset="-128"/>
            </a:endParaRPr>
          </a:p>
          <a:p>
            <a:pPr marL="171450" indent="-171450">
              <a:buFont typeface="Arial" panose="020B0604020202020204" pitchFamily="34" charset="0"/>
              <a:buChar char="•"/>
            </a:pPr>
            <a:r>
              <a:rPr lang="en-US" baseline="0" dirty="0">
                <a:ea typeface="ＭＳ Ｐゴシック" pitchFamily="34" charset="-128"/>
              </a:rPr>
              <a:t>Indicate that these rules are basic guidelines to ensure that the group can accomplish the exercise goals while maintaining a productive and respectful environment during the facilitated exercise discussions. </a:t>
            </a:r>
          </a:p>
          <a:p>
            <a:pPr marL="171450" indent="-171450">
              <a:buFont typeface="Arial" panose="020B0604020202020204" pitchFamily="34" charset="0"/>
              <a:buChar char="•"/>
            </a:pPr>
            <a:r>
              <a:rPr lang="en-US" baseline="0" dirty="0">
                <a:ea typeface="ＭＳ Ｐゴシック" pitchFamily="34" charset="-128"/>
              </a:rPr>
              <a:t>Invite all participants to keep an open mind, be respectful</a:t>
            </a:r>
            <a:r>
              <a:rPr lang="en-US" dirty="0">
                <a:ea typeface="ＭＳ Ｐゴシック" pitchFamily="34" charset="-128"/>
              </a:rPr>
              <a:t> of</a:t>
            </a:r>
            <a:r>
              <a:rPr lang="en-US" baseline="0" dirty="0">
                <a:ea typeface="ＭＳ Ｐゴシック" pitchFamily="34" charset="-128"/>
              </a:rPr>
              <a:t> everyone’s point of view</a:t>
            </a:r>
            <a:r>
              <a:rPr lang="en-US" dirty="0">
                <a:ea typeface="ＭＳ Ｐゴシック" pitchFamily="34" charset="-128"/>
              </a:rPr>
              <a:t> </a:t>
            </a:r>
            <a:r>
              <a:rPr lang="en-US" baseline="0" dirty="0">
                <a:ea typeface="ＭＳ Ｐゴシック" pitchFamily="34" charset="-128"/>
              </a:rPr>
              <a:t>and listen while others speak. </a:t>
            </a:r>
          </a:p>
          <a:p>
            <a:pPr marL="171450" indent="-171450">
              <a:buFont typeface="Arial" panose="020B0604020202020204" pitchFamily="34" charset="0"/>
              <a:buChar char="•"/>
            </a:pPr>
            <a:r>
              <a:rPr lang="en-US" baseline="0" dirty="0">
                <a:ea typeface="ＭＳ Ｐゴシック" pitchFamily="34" charset="-128"/>
              </a:rPr>
              <a:t>Defuse potential concerns about discussing decisions by their agency/organization</a:t>
            </a:r>
            <a:r>
              <a:rPr lang="en-US" dirty="0">
                <a:ea typeface="ＭＳ Ｐゴシック" pitchFamily="34" charset="-128"/>
              </a:rPr>
              <a:t> </a:t>
            </a:r>
            <a:r>
              <a:rPr lang="en-US" baseline="0" dirty="0">
                <a:ea typeface="ＭＳ Ｐゴシック" pitchFamily="34" charset="-128"/>
              </a:rPr>
              <a:t>– </a:t>
            </a:r>
            <a:r>
              <a:rPr lang="en-US" dirty="0">
                <a:ea typeface="ＭＳ Ｐゴシック" pitchFamily="34" charset="-128"/>
              </a:rPr>
              <a:t>c</a:t>
            </a:r>
            <a:r>
              <a:rPr lang="en-US" baseline="0" dirty="0">
                <a:ea typeface="ＭＳ Ｐゴシック" pitchFamily="34" charset="-128"/>
              </a:rPr>
              <a:t>larify that the exercise constitutes a “safe space.” </a:t>
            </a:r>
          </a:p>
          <a:p>
            <a:pPr marL="171450" indent="-171450">
              <a:buFont typeface="Arial" panose="020B0604020202020204" pitchFamily="34" charset="0"/>
              <a:buChar char="•"/>
            </a:pPr>
            <a:r>
              <a:rPr lang="en-US" baseline="0" dirty="0">
                <a:ea typeface="ＭＳ Ｐゴシック" pitchFamily="34" charset="-128"/>
              </a:rPr>
              <a:t>Point out that the exercise is part of a continuous improvement process</a:t>
            </a:r>
            <a:r>
              <a:rPr lang="en-US" dirty="0">
                <a:ea typeface="ＭＳ Ｐゴシック" pitchFamily="34" charset="-128"/>
              </a:rPr>
              <a:t> – th</a:t>
            </a:r>
            <a:r>
              <a:rPr lang="en-US" baseline="0" dirty="0">
                <a:ea typeface="ＭＳ Ｐゴシック" pitchFamily="34" charset="-128"/>
              </a:rPr>
              <a:t>e discussions and conversations will continue after this exercise, within and across agencies and organizations.</a:t>
            </a:r>
          </a:p>
          <a:p>
            <a:pPr marL="171450" indent="-171450">
              <a:buFont typeface="Arial" panose="020B0604020202020204" pitchFamily="34" charset="0"/>
              <a:buChar char="•"/>
            </a:pPr>
            <a:r>
              <a:rPr lang="en-US" dirty="0">
                <a:ea typeface="ＭＳ Ｐゴシック" pitchFamily="34" charset="-128"/>
              </a:rPr>
              <a:t>R</a:t>
            </a:r>
            <a:r>
              <a:rPr lang="en-US" baseline="0" dirty="0">
                <a:ea typeface="ＭＳ Ｐゴシック" pitchFamily="34" charset="-128"/>
              </a:rPr>
              <a:t>emind participants that they are encouraged to think outside the box and contribute to the discussion through alternate</a:t>
            </a:r>
            <a:r>
              <a:rPr lang="en-US" dirty="0">
                <a:ea typeface="ＭＳ Ｐゴシック" pitchFamily="34" charset="-128"/>
              </a:rPr>
              <a:t> approaches and potential improvements</a:t>
            </a:r>
            <a:r>
              <a:rPr lang="en-US" baseline="0" dirty="0">
                <a:ea typeface="ＭＳ Ｐゴシック" pitchFamily="34" charset="-128"/>
              </a:rPr>
              <a:t>. </a:t>
            </a:r>
          </a:p>
          <a:p>
            <a:pPr marL="171450" indent="-171450">
              <a:buFont typeface="Arial" panose="020B0604020202020204" pitchFamily="34" charset="0"/>
              <a:buChar char="•"/>
            </a:pPr>
            <a:r>
              <a:rPr lang="en-US" dirty="0">
                <a:ea typeface="ＭＳ Ｐゴシック" pitchFamily="34" charset="-128"/>
              </a:rPr>
              <a:t>Finally, note that e</a:t>
            </a:r>
            <a:r>
              <a:rPr lang="en-US" baseline="0" dirty="0">
                <a:ea typeface="ＭＳ Ｐゴシック" pitchFamily="34" charset="-128"/>
              </a:rPr>
              <a:t>ach participant brings relevant skills, experience and perspective to this exercise, and that by representing their agency or organization they play an important role as a member of the community’s diverse emergency response team.</a:t>
            </a:r>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9</a:t>
            </a:fld>
            <a:endParaRPr lang="en-US" dirty="0"/>
          </a:p>
        </p:txBody>
      </p:sp>
    </p:spTree>
    <p:extLst>
      <p:ext uri="{BB962C8B-B14F-4D97-AF65-F5344CB8AC3E}">
        <p14:creationId xmlns:p14="http://schemas.microsoft.com/office/powerpoint/2010/main" val="214928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0000FF"/>
                </a:solidFill>
                <a:ea typeface="ＭＳ Ｐゴシック" pitchFamily="34" charset="-128"/>
              </a:rPr>
              <a:t>SLIDE DURATION</a:t>
            </a:r>
            <a:r>
              <a:rPr lang="en-US" dirty="0">
                <a:solidFill>
                  <a:srgbClr val="0000FF"/>
                </a:solidFill>
                <a:ea typeface="ＭＳ Ｐゴシック" pitchFamily="34" charset="-128"/>
              </a:rPr>
              <a:t>: 3 </a:t>
            </a:r>
            <a:r>
              <a:rPr lang="en-US" dirty="0">
                <a:solidFill>
                  <a:srgbClr val="0000FF"/>
                </a:solidFill>
              </a:rPr>
              <a:t>MINUTES</a:t>
            </a:r>
          </a:p>
          <a:p>
            <a:pPr algn="l"/>
            <a:endParaRPr lang="en-US" dirty="0">
              <a:ea typeface="ＭＳ Ｐゴシック" pitchFamily="34" charset="-128"/>
            </a:endParaRPr>
          </a:p>
          <a:p>
            <a:pPr algn="ctr">
              <a:spcAft>
                <a:spcPts val="300"/>
              </a:spcAft>
              <a:defRPr/>
            </a:pPr>
            <a:r>
              <a:rPr lang="en-US" u="sng" dirty="0">
                <a:ea typeface="ＭＳ Ｐゴシック" pitchFamily="34" charset="-128"/>
              </a:rPr>
              <a:t>FACILITATOR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Begin</a:t>
            </a:r>
            <a:r>
              <a:rPr lang="en-US" baseline="0" dirty="0"/>
              <a:t> the exercise by distributing the Initial Scenario Handout to all Participants. Allow participants several minutes to read the update.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a:t>
            </a:r>
            <a:r>
              <a:rPr lang="en-US" b="1" u="sng" dirty="0">
                <a:solidFill>
                  <a:srgbClr val="0000FF"/>
                </a:solidFill>
              </a:rPr>
              <a:t>3</a:t>
            </a:r>
            <a:r>
              <a:rPr lang="en-US" b="1" u="sng" baseline="0" dirty="0">
                <a:solidFill>
                  <a:srgbClr val="0000FF"/>
                </a:solidFill>
              </a:rPr>
              <a:t> </a:t>
            </a:r>
            <a:r>
              <a:rPr lang="en-US" b="1" u="sng" dirty="0">
                <a:solidFill>
                  <a:srgbClr val="0000FF"/>
                </a:solidFill>
              </a:rPr>
              <a:t>minutes</a:t>
            </a:r>
            <a:r>
              <a:rPr lang="en-US" dirty="0"/>
              <a:t>, announce that you will now provide a summary highlighting key elements of the scenario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8C26F9A-E183-4F61-8B4C-CDA6371F6354}" type="slidenum">
              <a:rPr lang="en-US" smtClean="0"/>
              <a:pPr/>
              <a:t>10</a:t>
            </a:fld>
            <a:endParaRPr lang="en-US" dirty="0"/>
          </a:p>
        </p:txBody>
      </p:sp>
    </p:spTree>
    <p:extLst>
      <p:ext uri="{BB962C8B-B14F-4D97-AF65-F5344CB8AC3E}">
        <p14:creationId xmlns:p14="http://schemas.microsoft.com/office/powerpoint/2010/main" val="2328133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30480" y="4038600"/>
            <a:ext cx="9204960" cy="2819400"/>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4" descr="TR000791_RGB"/>
          <p:cNvPicPr>
            <a:picLocks noChangeAspect="1" noChangeArrowheads="1"/>
          </p:cNvPicPr>
          <p:nvPr userDrawn="1"/>
        </p:nvPicPr>
        <p:blipFill>
          <a:blip r:embed="rId2" cstate="print"/>
          <a:srcRect/>
          <a:stretch>
            <a:fillRect/>
          </a:stretch>
        </p:blipFill>
        <p:spPr bwMode="auto">
          <a:xfrm>
            <a:off x="0" y="0"/>
            <a:ext cx="9144000" cy="4038600"/>
          </a:xfrm>
          <a:prstGeom prst="rect">
            <a:avLst/>
          </a:prstGeom>
          <a:noFill/>
          <a:ln w="9525">
            <a:noFill/>
            <a:miter lim="800000"/>
            <a:headEnd/>
            <a:tailEnd/>
          </a:ln>
        </p:spPr>
      </p:pic>
      <p:pic>
        <p:nvPicPr>
          <p:cNvPr id="12" name="Picture 4" descr="DHS_fema_SR"/>
          <p:cNvPicPr>
            <a:picLocks noChangeAspect="1" noChangeArrowheads="1"/>
          </p:cNvPicPr>
          <p:nvPr userDrawn="1"/>
        </p:nvPicPr>
        <p:blipFill>
          <a:blip r:embed="rId3" cstate="print"/>
          <a:srcRect/>
          <a:stretch>
            <a:fillRect/>
          </a:stretch>
        </p:blipFill>
        <p:spPr bwMode="auto">
          <a:xfrm>
            <a:off x="228600" y="6019800"/>
            <a:ext cx="1737059" cy="838200"/>
          </a:xfrm>
          <a:prstGeom prst="rect">
            <a:avLst/>
          </a:prstGeom>
          <a:noFill/>
          <a:ln w="9525">
            <a:noFill/>
            <a:miter lim="800000"/>
            <a:headEnd/>
            <a:tailEnd/>
          </a:ln>
        </p:spPr>
      </p:pic>
      <p:sp>
        <p:nvSpPr>
          <p:cNvPr id="14" name="TextBox 13"/>
          <p:cNvSpPr txBox="1"/>
          <p:nvPr userDrawn="1"/>
        </p:nvSpPr>
        <p:spPr>
          <a:xfrm>
            <a:off x="1963887" y="6238845"/>
            <a:ext cx="2133600" cy="400110"/>
          </a:xfrm>
          <a:prstGeom prst="rect">
            <a:avLst/>
          </a:prstGeom>
          <a:noFill/>
        </p:spPr>
        <p:txBody>
          <a:bodyPr wrap="square" rtlCol="0">
            <a:spAutoFit/>
          </a:bodyPr>
          <a:lstStyle/>
          <a:p>
            <a:pPr>
              <a:defRPr/>
            </a:pPr>
            <a:r>
              <a:rPr lang="en-US" sz="1000" dirty="0">
                <a:solidFill>
                  <a:prstClr val="white">
                    <a:lumMod val="75000"/>
                  </a:prstClr>
                </a:solidFill>
              </a:rPr>
              <a:t>Individual and Community Preparedness  Division</a:t>
            </a:r>
            <a:endParaRPr lang="en-US" dirty="0">
              <a:solidFill>
                <a:prstClr val="white">
                  <a:lumMod val="75000"/>
                </a:prstClr>
              </a:solidFill>
            </a:endParaRPr>
          </a:p>
        </p:txBody>
      </p:sp>
    </p:spTree>
    <p:extLst>
      <p:ext uri="{BB962C8B-B14F-4D97-AF65-F5344CB8AC3E}">
        <p14:creationId xmlns:p14="http://schemas.microsoft.com/office/powerpoint/2010/main" val="107053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75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6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1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3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2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0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456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2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42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657600"/>
          </a:xfrm>
          <a:prstGeom prst="rect">
            <a:avLst/>
          </a:prstGeom>
        </p:spPr>
        <p:txBody>
          <a:bodyPr/>
          <a:lstStyle>
            <a:lvl1pPr>
              <a:buClr>
                <a:srgbClr val="002F80"/>
              </a:buClr>
              <a:defRPr sz="2400">
                <a:latin typeface="Franklin Gothic Book" pitchFamily="34" charset="0"/>
              </a:defRPr>
            </a:lvl1pPr>
            <a:lvl2pPr marL="742950" indent="-285750">
              <a:buClr>
                <a:srgbClr val="A50021"/>
              </a:buClr>
              <a:buFont typeface="Wingdings" pitchFamily="2" charset="2"/>
              <a:buChar char="§"/>
              <a:defRPr sz="2200">
                <a:latin typeface="Franklin Gothic Book" pitchFamily="34" charset="0"/>
              </a:defRPr>
            </a:lvl2pPr>
            <a:lvl3pPr marL="1143000" indent="-228600">
              <a:buClr>
                <a:srgbClr val="0070B2"/>
              </a:buClr>
              <a:buFont typeface="Wingdings" pitchFamily="2" charset="2"/>
              <a:buChar char="§"/>
              <a:defRPr>
                <a:latin typeface="Franklin Gothic Book" pitchFamily="34" charset="0"/>
              </a:defRPr>
            </a:lvl3pPr>
            <a:lvl4pPr marL="1600200" indent="-228600">
              <a:buFont typeface="Wingdings" pitchFamily="2" charset="2"/>
              <a:buChar char="§"/>
              <a:defRPr>
                <a:latin typeface="Franklin Gothic Book" pitchFamily="34" charset="0"/>
              </a:defRPr>
            </a:lvl4pPr>
            <a:lvl5pPr marL="2057400" indent="-228600">
              <a:buFont typeface="Wingdings" pitchFamily="2" charset="2"/>
              <a:buChar char="§"/>
              <a:defRPr>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458200" y="6301618"/>
            <a:ext cx="381000" cy="365125"/>
          </a:xfrm>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5334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3189" b="23260"/>
          <a:stretch/>
        </p:blipFill>
        <p:spPr bwMode="auto">
          <a:xfrm>
            <a:off x="6096000" y="5997380"/>
            <a:ext cx="2209800" cy="86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a:prstGeom prst="rect">
            <a:avLst/>
          </a:prstGeom>
        </p:spPr>
        <p:txBody>
          <a:bodyPr>
            <a:normAutofit/>
          </a:bodyPr>
          <a:lstStyle>
            <a:lvl1pPr algn="ctr">
              <a:defRPr sz="3600">
                <a:solidFill>
                  <a:schemeClr val="bg1"/>
                </a:solidFill>
                <a:latin typeface="Georgia" pitchFamily="18" charset="0"/>
              </a:defRPr>
            </a:lvl1pPr>
          </a:lstStyle>
          <a:p>
            <a:r>
              <a:rPr lang="en-US" dirty="0"/>
              <a:t>Click to edit Master title style</a:t>
            </a:r>
          </a:p>
        </p:txBody>
      </p:sp>
      <p:sp>
        <p:nvSpPr>
          <p:cNvPr id="8" name="TextBox 7"/>
          <p:cNvSpPr txBox="1"/>
          <p:nvPr userDrawn="1"/>
        </p:nvSpPr>
        <p:spPr>
          <a:xfrm>
            <a:off x="491705" y="6262777"/>
            <a:ext cx="4347713" cy="307777"/>
          </a:xfrm>
          <a:prstGeom prst="rect">
            <a:avLst/>
          </a:prstGeom>
          <a:noFill/>
        </p:spPr>
        <p:txBody>
          <a:bodyPr wrap="square" rtlCol="0">
            <a:spAutoFit/>
          </a:bodyPr>
          <a:lstStyle/>
          <a:p>
            <a:r>
              <a:rPr lang="en-US" sz="1400" b="1" dirty="0">
                <a:solidFill>
                  <a:schemeClr val="tx1">
                    <a:lumMod val="65000"/>
                    <a:lumOff val="35000"/>
                  </a:schemeClr>
                </a:solidFill>
                <a:latin typeface="Franklin Gothic Book" panose="020B0503020102020204" pitchFamily="34" charset="0"/>
              </a:rPr>
              <a:t>[</a:t>
            </a:r>
            <a:r>
              <a:rPr lang="en-US" sz="1400" b="1" dirty="0">
                <a:solidFill>
                  <a:srgbClr val="FF0000"/>
                </a:solidFill>
                <a:latin typeface="Franklin Gothic Book" panose="020B0503020102020204" pitchFamily="34" charset="0"/>
              </a:rPr>
              <a:t>Insert</a:t>
            </a:r>
            <a:r>
              <a:rPr lang="en-US" sz="1400" b="1" baseline="0" dirty="0">
                <a:solidFill>
                  <a:srgbClr val="FF0000"/>
                </a:solidFill>
                <a:latin typeface="Franklin Gothic Book" panose="020B0503020102020204" pitchFamily="34" charset="0"/>
              </a:rPr>
              <a:t> Sponsoring Agency/Community Name</a:t>
            </a:r>
            <a:r>
              <a:rPr lang="en-US" sz="1400" b="1" baseline="0" dirty="0">
                <a:solidFill>
                  <a:schemeClr val="tx1">
                    <a:lumMod val="65000"/>
                    <a:lumOff val="35000"/>
                  </a:schemeClr>
                </a:solidFill>
                <a:latin typeface="Franklin Gothic Book" panose="020B0503020102020204" pitchFamily="34" charset="0"/>
              </a:rPr>
              <a:t>]</a:t>
            </a:r>
            <a:endParaRPr lang="en-US" sz="1400" b="1" dirty="0">
              <a:solidFill>
                <a:schemeClr val="tx1">
                  <a:lumMod val="65000"/>
                  <a:lumOff val="35000"/>
                </a:schemeClr>
              </a:solidFill>
              <a:latin typeface="Franklin Gothic Book" panose="020B0503020102020204" pitchFamily="34" charset="0"/>
            </a:endParaRPr>
          </a:p>
        </p:txBody>
      </p:sp>
    </p:spTree>
    <p:extLst>
      <p:ext uri="{BB962C8B-B14F-4D97-AF65-F5344CB8AC3E}">
        <p14:creationId xmlns:p14="http://schemas.microsoft.com/office/powerpoint/2010/main" val="307432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5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058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63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52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73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591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30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17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905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22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0943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68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657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77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712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236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880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290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837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051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1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936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126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53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345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609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58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4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470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007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45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22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4150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639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488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54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07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12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41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075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406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3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0136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523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830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28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370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4278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960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925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188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477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53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4715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38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97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46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48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80" y="4038600"/>
            <a:ext cx="9204960" cy="2819400"/>
          </a:xfrm>
          <a:prstGeom prst="rect">
            <a:avLst/>
          </a:prstGeom>
          <a:solidFill>
            <a:srgbClr val="003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4" descr="TR000791_RGB"/>
          <p:cNvPicPr>
            <a:picLocks noChangeAspect="1" noChangeArrowheads="1"/>
          </p:cNvPicPr>
          <p:nvPr userDrawn="1"/>
        </p:nvPicPr>
        <p:blipFill>
          <a:blip r:embed="rId7" cstate="print"/>
          <a:srcRect/>
          <a:stretch>
            <a:fillRect/>
          </a:stretch>
        </p:blipFill>
        <p:spPr bwMode="auto">
          <a:xfrm>
            <a:off x="0" y="0"/>
            <a:ext cx="9144000" cy="4038600"/>
          </a:xfrm>
          <a:prstGeom prst="rect">
            <a:avLst/>
          </a:prstGeom>
          <a:noFill/>
          <a:ln w="9525">
            <a:noFill/>
            <a:miter lim="800000"/>
            <a:headEnd/>
            <a:tailEnd/>
          </a:ln>
        </p:spPr>
      </p:pic>
      <p:pic>
        <p:nvPicPr>
          <p:cNvPr id="9" name="Picture 4" descr="DHS_fema_SR"/>
          <p:cNvPicPr>
            <a:picLocks noChangeAspect="1" noChangeArrowheads="1"/>
          </p:cNvPicPr>
          <p:nvPr userDrawn="1"/>
        </p:nvPicPr>
        <p:blipFill>
          <a:blip r:embed="rId8" cstate="print"/>
          <a:srcRect/>
          <a:stretch>
            <a:fillRect/>
          </a:stretch>
        </p:blipFill>
        <p:spPr bwMode="auto">
          <a:xfrm>
            <a:off x="228600" y="6019800"/>
            <a:ext cx="1737059" cy="838200"/>
          </a:xfrm>
          <a:prstGeom prst="rect">
            <a:avLst/>
          </a:prstGeom>
          <a:noFill/>
          <a:ln w="9525">
            <a:noFill/>
            <a:miter lim="800000"/>
            <a:headEnd/>
            <a:tailEnd/>
          </a:ln>
        </p:spPr>
      </p:pic>
      <p:sp>
        <p:nvSpPr>
          <p:cNvPr id="6" name="Slide Number Placeholder 5"/>
          <p:cNvSpPr>
            <a:spLocks noGrp="1"/>
          </p:cNvSpPr>
          <p:nvPr>
            <p:ph type="sldNum" sz="quarter" idx="4"/>
          </p:nvPr>
        </p:nvSpPr>
        <p:spPr>
          <a:xfrm>
            <a:off x="6781800" y="65128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76A5B-9493-428F-84E3-F2E095B91C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982098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61" r:id="rId3"/>
    <p:sldLayoutId id="2147483759" r:id="rId4"/>
    <p:sldLayoutId id="2147483757" r:id="rId5"/>
  </p:sldLayoutIdLst>
  <p:hf hdr="0" ftr="0" dt="0"/>
  <p:txStyles>
    <p:titleStyle>
      <a:lvl1pPr algn="l" defTabSz="914400" rtl="0" eaLnBrk="1" latinLnBrk="0" hangingPunct="1">
        <a:spcBef>
          <a:spcPct val="0"/>
        </a:spcBef>
        <a:buNone/>
        <a:defRPr sz="3600" kern="1200">
          <a:solidFill>
            <a:srgbClr val="002F80"/>
          </a:solidFill>
          <a:latin typeface="Arial" pitchFamily="34" charset="0"/>
          <a:ea typeface="+mj-ea"/>
          <a:cs typeface="Arial" pitchFamily="34" charset="0"/>
        </a:defRPr>
      </a:lvl1pPr>
    </p:titleStyle>
    <p:bodyStyle>
      <a:lvl1pPr marL="342900" indent="-342900" algn="l" defTabSz="914400" rtl="0" eaLnBrk="1" latinLnBrk="0" hangingPunct="1">
        <a:lnSpc>
          <a:spcPts val="2600"/>
        </a:lnSpc>
        <a:spcBef>
          <a:spcPts val="0"/>
        </a:spcBef>
        <a:spcAft>
          <a:spcPts val="600"/>
        </a:spcAft>
        <a:buClr>
          <a:srgbClr val="002F80"/>
        </a:buClr>
        <a:buFont typeface="Wingdings" pitchFamily="2" charset="2"/>
        <a:buChar char=""/>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lnSpc>
          <a:spcPts val="2600"/>
        </a:lnSpc>
        <a:spcBef>
          <a:spcPts val="0"/>
        </a:spcBef>
        <a:spcAft>
          <a:spcPts val="600"/>
        </a:spcAft>
        <a:buClr>
          <a:srgbClr val="A50021"/>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lnSpc>
          <a:spcPts val="2600"/>
        </a:lnSpc>
        <a:spcBef>
          <a:spcPts val="0"/>
        </a:spcBef>
        <a:spcAft>
          <a:spcPts val="600"/>
        </a:spcAft>
        <a:buClr>
          <a:srgbClr val="0070B2"/>
        </a:buClr>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600"/>
        </a:lnSpc>
        <a:spcBef>
          <a:spcPts val="0"/>
        </a:spcBef>
        <a:spcAft>
          <a:spcPts val="600"/>
        </a:spcAft>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lnSpc>
          <a:spcPts val="2600"/>
        </a:lnSpc>
        <a:spcBef>
          <a:spcPts val="0"/>
        </a:spcBef>
        <a:spcAft>
          <a:spcPts val="600"/>
        </a:spcAft>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39804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00576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22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329521"/>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74762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85420-DD75-4F63-9647-CD4B3A1293AD}" type="datetimeFigureOut">
              <a:rPr lang="en-US" smtClean="0">
                <a:solidFill>
                  <a:prstClr val="black">
                    <a:tint val="75000"/>
                  </a:prstClr>
                </a:solidFill>
              </a:rPr>
              <a:pPr/>
              <a:t>9/25/2017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8282-BE96-43D1-95BE-FA3AB3A7B2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0362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orative background image " title="Decorative background image "/>
          <p:cNvPicPr>
            <a:picLocks noChangeAspect="1"/>
          </p:cNvPicPr>
          <p:nvPr/>
        </p:nvPicPr>
        <p:blipFill>
          <a:blip r:embed="rId2"/>
          <a:stretch>
            <a:fillRect/>
          </a:stretch>
        </p:blipFill>
        <p:spPr>
          <a:xfrm>
            <a:off x="-33018" y="-9418"/>
            <a:ext cx="9207839" cy="6895688"/>
          </a:xfrm>
          <a:prstGeom prst="rect">
            <a:avLst/>
          </a:prstGeom>
        </p:spPr>
      </p:pic>
      <p:sp>
        <p:nvSpPr>
          <p:cNvPr id="4" name="Title 16"/>
          <p:cNvSpPr>
            <a:spLocks noGrp="1"/>
          </p:cNvSpPr>
          <p:nvPr>
            <p:ph type="ctrTitle"/>
          </p:nvPr>
        </p:nvSpPr>
        <p:spPr>
          <a:xfrm>
            <a:off x="3733800" y="3505200"/>
            <a:ext cx="5257800" cy="857250"/>
          </a:xfrm>
        </p:spPr>
        <p:txBody>
          <a:bodyPr>
            <a:normAutofit fontScale="90000"/>
          </a:bodyPr>
          <a:lstStyle/>
          <a:p>
            <a:pPr algn="l"/>
            <a:r>
              <a:rPr lang="en-US" sz="4000" b="1" dirty="0">
                <a:solidFill>
                  <a:schemeClr val="bg1"/>
                </a:solidFill>
                <a:latin typeface="Arial Narrow" panose="020B0606020202030204" pitchFamily="34" charset="0"/>
              </a:rPr>
              <a:t>[</a:t>
            </a:r>
            <a:r>
              <a:rPr lang="en-US" sz="4000" b="1" dirty="0">
                <a:solidFill>
                  <a:srgbClr val="FF0000"/>
                </a:solidFill>
                <a:latin typeface="Arial Narrow" panose="020B0606020202030204" pitchFamily="34" charset="0"/>
              </a:rPr>
              <a:t>Insert Name</a:t>
            </a:r>
            <a:r>
              <a:rPr lang="en-US" sz="4000" b="1" dirty="0">
                <a:solidFill>
                  <a:schemeClr val="bg1"/>
                </a:solidFill>
                <a:latin typeface="Arial Narrow" panose="020B0606020202030204" pitchFamily="34" charset="0"/>
              </a:rPr>
              <a:t>] Earthquake</a:t>
            </a:r>
            <a:br>
              <a:rPr lang="en-US" sz="4000" b="1" dirty="0">
                <a:solidFill>
                  <a:schemeClr val="bg1"/>
                </a:solidFill>
                <a:latin typeface="Arial Narrow" panose="020B0606020202030204" pitchFamily="34" charset="0"/>
              </a:rPr>
            </a:br>
            <a:r>
              <a:rPr lang="en-US" sz="4000" b="1" dirty="0">
                <a:solidFill>
                  <a:schemeClr val="bg1"/>
                </a:solidFill>
                <a:latin typeface="Arial Narrow" panose="020B0606020202030204" pitchFamily="34" charset="0"/>
              </a:rPr>
              <a:t>Dialysis Facility Tabletop Exercise </a:t>
            </a:r>
            <a:br>
              <a:rPr lang="en-US" dirty="0">
                <a:solidFill>
                  <a:schemeClr val="bg1"/>
                </a:solidFill>
                <a:latin typeface="Franklin Gothic Book" panose="020B0503020102020204" pitchFamily="34" charset="0"/>
              </a:rPr>
            </a:br>
            <a:endParaRPr lang="en-US"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9822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erica's Prepareathon"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2082"/>
            <a:ext cx="9144000" cy="2615184"/>
          </a:xfrm>
          <a:prstGeom prst="rect">
            <a:avLst/>
          </a:prstGeom>
        </p:spPr>
      </p:pic>
      <p:sp>
        <p:nvSpPr>
          <p:cNvPr id="5" name="Title 5"/>
          <p:cNvSpPr>
            <a:spLocks noGrp="1"/>
          </p:cNvSpPr>
          <p:nvPr>
            <p:ph type="title"/>
          </p:nvPr>
        </p:nvSpPr>
        <p:spPr>
          <a:xfrm>
            <a:off x="3657600" y="3571008"/>
            <a:ext cx="4796286" cy="1143000"/>
          </a:xfrm>
        </p:spPr>
        <p:txBody>
          <a:bodyPr/>
          <a:lstStyle/>
          <a:p>
            <a:pPr algn="l"/>
            <a:r>
              <a:rPr lang="en-US" dirty="0">
                <a:solidFill>
                  <a:schemeClr val="bg1"/>
                </a:solidFill>
                <a:latin typeface="Franklin Gothic Book" panose="020B0503020102020204" pitchFamily="34" charset="0"/>
              </a:rPr>
              <a:t>Module 1</a:t>
            </a:r>
          </a:p>
        </p:txBody>
      </p:sp>
    </p:spTree>
    <p:extLst>
      <p:ext uri="{BB962C8B-B14F-4D97-AF65-F5344CB8AC3E}">
        <p14:creationId xmlns:p14="http://schemas.microsoft.com/office/powerpoint/2010/main" val="293374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descr="Earthquake damaged road" title="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164" y="533400"/>
            <a:ext cx="3641835" cy="5486400"/>
          </a:xfrm>
          <a:prstGeom prst="rect">
            <a:avLst/>
          </a:prstGeom>
        </p:spPr>
      </p:pic>
      <p:sp>
        <p:nvSpPr>
          <p:cNvPr id="6" name="Content Placeholder 4"/>
          <p:cNvSpPr txBox="1">
            <a:spLocks/>
          </p:cNvSpPr>
          <p:nvPr/>
        </p:nvSpPr>
        <p:spPr>
          <a:xfrm>
            <a:off x="457200" y="914400"/>
            <a:ext cx="5105400" cy="5105400"/>
          </a:xfrm>
          <a:prstGeom prst="rect">
            <a:avLst/>
          </a:prstGeom>
        </p:spPr>
        <p:txBody>
          <a:bodyPr/>
          <a:lstStyle>
            <a:lvl1pPr marL="342900" indent="-342900" algn="l" defTabSz="914400" rtl="0" eaLnBrk="1" latinLnBrk="0" hangingPunct="1">
              <a:lnSpc>
                <a:spcPts val="2600"/>
              </a:lnSpc>
              <a:spcBef>
                <a:spcPts val="0"/>
              </a:spcBef>
              <a:spcAft>
                <a:spcPts val="600"/>
              </a:spcAft>
              <a:buClr>
                <a:srgbClr val="002F80"/>
              </a:buClr>
              <a:buFont typeface="Wingdings" pitchFamily="2" charset="2"/>
              <a:buChar char=""/>
              <a:defRPr sz="2400" kern="1200">
                <a:solidFill>
                  <a:schemeClr val="tx1">
                    <a:lumMod val="65000"/>
                    <a:lumOff val="35000"/>
                  </a:schemeClr>
                </a:solidFill>
                <a:latin typeface="Franklin Gothic Book" pitchFamily="34" charset="0"/>
                <a:ea typeface="+mn-ea"/>
                <a:cs typeface="Arial" pitchFamily="34" charset="0"/>
              </a:defRPr>
            </a:lvl1pPr>
            <a:lvl2pPr marL="742950" indent="-285750" algn="l" defTabSz="914400" rtl="0" eaLnBrk="1" latinLnBrk="0" hangingPunct="1">
              <a:lnSpc>
                <a:spcPts val="2600"/>
              </a:lnSpc>
              <a:spcBef>
                <a:spcPts val="0"/>
              </a:spcBef>
              <a:spcAft>
                <a:spcPts val="600"/>
              </a:spcAft>
              <a:buClr>
                <a:srgbClr val="A50021"/>
              </a:buClr>
              <a:buFont typeface="Wingdings" pitchFamily="2" charset="2"/>
              <a:buChar char="§"/>
              <a:defRPr sz="2200" kern="1200">
                <a:solidFill>
                  <a:schemeClr val="tx1">
                    <a:lumMod val="65000"/>
                    <a:lumOff val="35000"/>
                  </a:schemeClr>
                </a:solidFill>
                <a:latin typeface="Franklin Gothic Book" pitchFamily="34" charset="0"/>
                <a:ea typeface="+mn-ea"/>
                <a:cs typeface="Arial" pitchFamily="34" charset="0"/>
              </a:defRPr>
            </a:lvl2pPr>
            <a:lvl3pPr marL="1143000" indent="-228600" algn="l" defTabSz="914400" rtl="0" eaLnBrk="1" latinLnBrk="0" hangingPunct="1">
              <a:lnSpc>
                <a:spcPts val="2600"/>
              </a:lnSpc>
              <a:spcBef>
                <a:spcPts val="0"/>
              </a:spcBef>
              <a:spcAft>
                <a:spcPts val="600"/>
              </a:spcAft>
              <a:buClr>
                <a:srgbClr val="0070B2"/>
              </a:buClr>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3pPr>
            <a:lvl4pPr marL="16002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4pPr>
            <a:lvl5pPr marL="2057400" indent="-228600" algn="l" defTabSz="914400" rtl="0" eaLnBrk="1" latinLnBrk="0" hangingPunct="1">
              <a:lnSpc>
                <a:spcPts val="2600"/>
              </a:lnSpc>
              <a:spcBef>
                <a:spcPts val="0"/>
              </a:spcBef>
              <a:spcAft>
                <a:spcPts val="600"/>
              </a:spcAft>
              <a:buFont typeface="Wingdings" pitchFamily="2" charset="2"/>
              <a:buChar char="§"/>
              <a:defRPr sz="2000" kern="1200">
                <a:solidFill>
                  <a:schemeClr val="tx1">
                    <a:lumMod val="65000"/>
                    <a:lumOff val="35000"/>
                  </a:schemeClr>
                </a:solidFill>
                <a:latin typeface="Franklin Gothic Book"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Font typeface="Wingdings" pitchFamily="2" charset="2"/>
              <a:buNone/>
            </a:pPr>
            <a:r>
              <a:rPr lang="en-US" sz="1600" b="1" dirty="0">
                <a:solidFill>
                  <a:srgbClr val="C00000"/>
                </a:solidFill>
              </a:rPr>
              <a:t>[1030 hours – Day 0]</a:t>
            </a:r>
          </a:p>
          <a:p>
            <a:r>
              <a:rPr lang="en-US" dirty="0"/>
              <a:t>Without warning, an earthquake registering 6.5 on the Richter magnitude scale occurs along the </a:t>
            </a:r>
            <a:r>
              <a:rPr lang="en-US" dirty="0">
                <a:solidFill>
                  <a:srgbClr val="C00000"/>
                </a:solidFill>
              </a:rPr>
              <a:t>[insert name of fault line] </a:t>
            </a:r>
            <a:r>
              <a:rPr lang="en-US" dirty="0"/>
              <a:t>near </a:t>
            </a:r>
            <a:r>
              <a:rPr lang="en-US" dirty="0">
                <a:solidFill>
                  <a:srgbClr val="C00000"/>
                </a:solidFill>
              </a:rPr>
              <a:t>[insert name of town or city]</a:t>
            </a:r>
            <a:r>
              <a:rPr lang="en-US" dirty="0"/>
              <a:t>.</a:t>
            </a:r>
          </a:p>
          <a:p>
            <a:r>
              <a:rPr lang="en-US" dirty="0"/>
              <a:t>Initial reports estimate the quake was felt within a 60</a:t>
            </a:r>
            <a:r>
              <a:rPr lang="en-US" dirty="0">
                <a:solidFill>
                  <a:srgbClr val="FF0000"/>
                </a:solidFill>
              </a:rPr>
              <a:t>-</a:t>
            </a:r>
            <a:r>
              <a:rPr lang="en-US" dirty="0"/>
              <a:t>mile radius around the epicenter.</a:t>
            </a:r>
            <a:r>
              <a:rPr lang="en-US" dirty="0">
                <a:solidFill>
                  <a:srgbClr val="C00000"/>
                </a:solidFill>
              </a:rPr>
              <a:t> </a:t>
            </a:r>
          </a:p>
          <a:p>
            <a:pPr>
              <a:spcAft>
                <a:spcPts val="480"/>
              </a:spcAft>
            </a:pPr>
            <a:r>
              <a:rPr lang="en-US" dirty="0"/>
              <a:t>The quake causes several ruptures of major highways, bridges, and overpasses.</a:t>
            </a:r>
          </a:p>
          <a:p>
            <a:pPr>
              <a:spcAft>
                <a:spcPts val="480"/>
              </a:spcAft>
            </a:pPr>
            <a:r>
              <a:rPr lang="en-US" dirty="0"/>
              <a:t>Up to 60% of residents are without power.</a:t>
            </a:r>
          </a:p>
        </p:txBody>
      </p:sp>
      <p:sp>
        <p:nvSpPr>
          <p:cNvPr id="2" name="Title 1"/>
          <p:cNvSpPr>
            <a:spLocks noGrp="1"/>
          </p:cNvSpPr>
          <p:nvPr>
            <p:ph type="title"/>
          </p:nvPr>
        </p:nvSpPr>
        <p:spPr/>
        <p:txBody>
          <a:bodyPr>
            <a:normAutofit/>
          </a:bodyPr>
          <a:lstStyle/>
          <a:p>
            <a:r>
              <a:rPr lang="en-US" sz="3200" dirty="0"/>
              <a:t>Initial Scenario</a:t>
            </a:r>
          </a:p>
        </p:txBody>
      </p:sp>
    </p:spTree>
    <p:extLst>
      <p:ext uri="{BB962C8B-B14F-4D97-AF65-F5344CB8AC3E}">
        <p14:creationId xmlns:p14="http://schemas.microsoft.com/office/powerpoint/2010/main" val="92764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12</a:t>
            </a:fld>
            <a:endParaRPr lang="en-US" dirty="0">
              <a:solidFill>
                <a:prstClr val="black">
                  <a:tint val="75000"/>
                </a:prstClr>
              </a:solidFill>
            </a:endParaRPr>
          </a:p>
        </p:txBody>
      </p:sp>
      <p:sp>
        <p:nvSpPr>
          <p:cNvPr id="3" name="Content Placeholder 2"/>
          <p:cNvSpPr>
            <a:spLocks noGrp="1"/>
          </p:cNvSpPr>
          <p:nvPr>
            <p:ph idx="1"/>
          </p:nvPr>
        </p:nvSpPr>
        <p:spPr>
          <a:xfrm>
            <a:off x="457200" y="914400"/>
            <a:ext cx="8537448" cy="4727448"/>
          </a:xfrm>
        </p:spPr>
        <p:txBody>
          <a:bodyPr>
            <a:normAutofit/>
          </a:bodyPr>
          <a:lstStyle/>
          <a:p>
            <a:pPr indent="-347472">
              <a:lnSpc>
                <a:spcPct val="113000"/>
              </a:lnSpc>
              <a:spcBef>
                <a:spcPts val="600"/>
              </a:spcBef>
            </a:pPr>
            <a:r>
              <a:rPr lang="en-US" dirty="0"/>
              <a:t>Across the area, utilities, homes, schools, hospitals, and other buildings sustain structural damage, with leaving some people trapped in the debris. The building damage causes hundreds of injuries and leaves thousands of people without homes.</a:t>
            </a:r>
          </a:p>
          <a:p>
            <a:pPr indent="-347472">
              <a:lnSpc>
                <a:spcPct val="113000"/>
              </a:lnSpc>
              <a:spcBef>
                <a:spcPts val="600"/>
              </a:spcBef>
            </a:pPr>
            <a:r>
              <a:rPr lang="en-US" dirty="0"/>
              <a:t>At 1128, a magnitude 4.5 aftershock occurs 7 seven miles north of </a:t>
            </a:r>
            <a:r>
              <a:rPr lang="en-US" dirty="0">
                <a:solidFill>
                  <a:srgbClr val="C00000"/>
                </a:solidFill>
              </a:rPr>
              <a:t>[insert name of town or city]</a:t>
            </a:r>
            <a:r>
              <a:rPr lang="en-US" dirty="0"/>
              <a:t>.</a:t>
            </a:r>
            <a:endParaRPr lang="en-US" dirty="0">
              <a:solidFill>
                <a:schemeClr val="tx1"/>
              </a:solidFill>
            </a:endParaRPr>
          </a:p>
          <a:p>
            <a:pPr marL="0" indent="0">
              <a:lnSpc>
                <a:spcPct val="113000"/>
              </a:lnSpc>
              <a:spcBef>
                <a:spcPts val="600"/>
              </a:spcBef>
              <a:buNone/>
            </a:pPr>
            <a:endParaRPr lang="en-US" dirty="0">
              <a:solidFill>
                <a:schemeClr val="tx1"/>
              </a:solidFill>
            </a:endParaRPr>
          </a:p>
        </p:txBody>
      </p:sp>
      <p:sp>
        <p:nvSpPr>
          <p:cNvPr id="2" name="Title 1"/>
          <p:cNvSpPr>
            <a:spLocks noGrp="1"/>
          </p:cNvSpPr>
          <p:nvPr>
            <p:ph type="title"/>
          </p:nvPr>
        </p:nvSpPr>
        <p:spPr/>
        <p:txBody>
          <a:bodyPr>
            <a:normAutofit/>
          </a:bodyPr>
          <a:lstStyle/>
          <a:p>
            <a:r>
              <a:rPr lang="en-US" sz="3200" dirty="0"/>
              <a:t>Initial Scenario (cont.)</a:t>
            </a:r>
            <a:br>
              <a:rPr lang="en-US" sz="3200" dirty="0"/>
            </a:br>
            <a:endParaRPr lang="en-US" sz="3200" dirty="0">
              <a:solidFill>
                <a:srgbClr val="C00000"/>
              </a:solidFill>
            </a:endParaRPr>
          </a:p>
        </p:txBody>
      </p:sp>
    </p:spTree>
    <p:extLst>
      <p:ext uri="{BB962C8B-B14F-4D97-AF65-F5344CB8AC3E}">
        <p14:creationId xmlns:p14="http://schemas.microsoft.com/office/powerpoint/2010/main" val="295039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13</a:t>
            </a:fld>
            <a:endParaRPr lang="en-US" dirty="0">
              <a:solidFill>
                <a:prstClr val="black">
                  <a:tint val="75000"/>
                </a:prstClr>
              </a:solidFill>
            </a:endParaRPr>
          </a:p>
        </p:txBody>
      </p:sp>
      <p:sp>
        <p:nvSpPr>
          <p:cNvPr id="2" name="Content Placeholder 1"/>
          <p:cNvSpPr>
            <a:spLocks noGrp="1"/>
          </p:cNvSpPr>
          <p:nvPr>
            <p:ph idx="1"/>
          </p:nvPr>
        </p:nvSpPr>
        <p:spPr/>
        <p:txBody>
          <a:bodyPr/>
          <a:lstStyle/>
          <a:p>
            <a:pPr marL="0" indent="0">
              <a:buNone/>
            </a:pPr>
            <a:r>
              <a:rPr lang="en-US" dirty="0">
                <a:solidFill>
                  <a:srgbClr val="C00000"/>
                </a:solidFill>
              </a:rPr>
              <a:t>[Insert local photos of earthquake damage and/or local maps.] </a:t>
            </a:r>
          </a:p>
          <a:p>
            <a:endParaRPr lang="en-US" dirty="0"/>
          </a:p>
          <a:p>
            <a:endParaRPr lang="en-US" dirty="0"/>
          </a:p>
        </p:txBody>
      </p:sp>
      <p:sp>
        <p:nvSpPr>
          <p:cNvPr id="4" name="Title 3"/>
          <p:cNvSpPr>
            <a:spLocks noGrp="1"/>
          </p:cNvSpPr>
          <p:nvPr>
            <p:ph type="title"/>
          </p:nvPr>
        </p:nvSpPr>
        <p:spPr/>
        <p:txBody>
          <a:bodyPr>
            <a:normAutofit/>
          </a:bodyPr>
          <a:lstStyle/>
          <a:p>
            <a:r>
              <a:rPr lang="en-US" sz="3200" dirty="0"/>
              <a:t>OPTIONAL: Local Photos</a:t>
            </a:r>
          </a:p>
        </p:txBody>
      </p:sp>
    </p:spTree>
    <p:extLst>
      <p:ext uri="{BB962C8B-B14F-4D97-AF65-F5344CB8AC3E}">
        <p14:creationId xmlns:p14="http://schemas.microsoft.com/office/powerpoint/2010/main" val="325276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76A5B-9493-428F-84E3-F2E095B91C7A}" type="slidenum">
              <a:rPr lang="en-US" smtClean="0">
                <a:solidFill>
                  <a:prstClr val="black">
                    <a:tint val="75000"/>
                  </a:prstClr>
                </a:solidFill>
              </a:rPr>
              <a:pPr/>
              <a:t>14</a:t>
            </a:fld>
            <a:endParaRPr lang="en-US" dirty="0">
              <a:solidFill>
                <a:prstClr val="black">
                  <a:tint val="75000"/>
                </a:prstClr>
              </a:solidFill>
            </a:endParaRPr>
          </a:p>
        </p:txBody>
      </p:sp>
      <p:sp>
        <p:nvSpPr>
          <p:cNvPr id="5" name="Content Placeholder 4"/>
          <p:cNvSpPr>
            <a:spLocks noGrp="1"/>
          </p:cNvSpPr>
          <p:nvPr>
            <p:ph idx="1"/>
          </p:nvPr>
        </p:nvSpPr>
        <p:spPr>
          <a:xfrm>
            <a:off x="457200" y="914400"/>
            <a:ext cx="8229600" cy="5638800"/>
          </a:xfrm>
        </p:spPr>
        <p:txBody>
          <a:bodyPr/>
          <a:lstStyle/>
          <a:p>
            <a:pPr marL="0" indent="0">
              <a:spcAft>
                <a:spcPts val="1200"/>
              </a:spcAft>
              <a:buNone/>
            </a:pPr>
            <a:r>
              <a:rPr lang="en-US" sz="2800" dirty="0"/>
              <a:t>Key Themes: </a:t>
            </a:r>
          </a:p>
          <a:p>
            <a:r>
              <a:rPr lang="en-US" sz="2800" dirty="0"/>
              <a:t>Employee safety and accountability </a:t>
            </a:r>
          </a:p>
          <a:p>
            <a:pPr marL="0" indent="0">
              <a:buNone/>
            </a:pPr>
            <a:endParaRPr lang="en-US" sz="2800" dirty="0"/>
          </a:p>
          <a:p>
            <a:r>
              <a:rPr lang="en-US" sz="2800" dirty="0"/>
              <a:t>Employee notification and communication plan </a:t>
            </a:r>
          </a:p>
          <a:p>
            <a:pPr marL="0" indent="0">
              <a:buNone/>
            </a:pPr>
            <a:endParaRPr lang="en-US" sz="2800" dirty="0"/>
          </a:p>
          <a:p>
            <a:r>
              <a:rPr lang="en-US" sz="2800" dirty="0"/>
              <a:t>Assessing potentially affected operational components </a:t>
            </a:r>
          </a:p>
          <a:p>
            <a:endParaRPr lang="en-US" sz="2800" dirty="0"/>
          </a:p>
          <a:p>
            <a:r>
              <a:rPr lang="en-US" sz="2800" dirty="0"/>
              <a:t>Decision-making and decision makers </a:t>
            </a:r>
          </a:p>
          <a:p>
            <a:pPr lvl="0">
              <a:spcBef>
                <a:spcPts val="600"/>
              </a:spcBef>
            </a:pPr>
            <a:endParaRPr lang="en-US" dirty="0"/>
          </a:p>
        </p:txBody>
      </p:sp>
      <p:sp>
        <p:nvSpPr>
          <p:cNvPr id="3" name="Title 2"/>
          <p:cNvSpPr>
            <a:spLocks noGrp="1"/>
          </p:cNvSpPr>
          <p:nvPr>
            <p:ph type="title"/>
          </p:nvPr>
        </p:nvSpPr>
        <p:spPr>
          <a:xfrm>
            <a:off x="457200" y="0"/>
            <a:ext cx="8229600" cy="800857"/>
          </a:xfrm>
        </p:spPr>
        <p:txBody>
          <a:bodyPr>
            <a:normAutofit/>
          </a:bodyPr>
          <a:lstStyle/>
          <a:p>
            <a:r>
              <a:rPr lang="en-US" sz="3200" dirty="0"/>
              <a:t>Gather Information</a:t>
            </a:r>
          </a:p>
        </p:txBody>
      </p:sp>
    </p:spTree>
    <p:extLst>
      <p:ext uri="{BB962C8B-B14F-4D97-AF65-F5344CB8AC3E}">
        <p14:creationId xmlns:p14="http://schemas.microsoft.com/office/powerpoint/2010/main" val="212449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76A5B-9493-428F-84E3-F2E095B91C7A}" type="slidenum">
              <a:rPr lang="en-US" smtClean="0">
                <a:solidFill>
                  <a:prstClr val="black">
                    <a:tint val="75000"/>
                  </a:prstClr>
                </a:solidFill>
              </a:rPr>
              <a:pPr/>
              <a:t>15</a:t>
            </a:fld>
            <a:endParaRPr lang="en-US" dirty="0">
              <a:solidFill>
                <a:prstClr val="black">
                  <a:tint val="75000"/>
                </a:prstClr>
              </a:solidFill>
            </a:endParaRPr>
          </a:p>
        </p:txBody>
      </p:sp>
      <p:sp>
        <p:nvSpPr>
          <p:cNvPr id="5" name="Content Placeholder 4"/>
          <p:cNvSpPr>
            <a:spLocks noGrp="1"/>
          </p:cNvSpPr>
          <p:nvPr>
            <p:ph idx="1"/>
          </p:nvPr>
        </p:nvSpPr>
        <p:spPr>
          <a:xfrm>
            <a:off x="457200" y="914400"/>
            <a:ext cx="8229600" cy="5334000"/>
          </a:xfrm>
        </p:spPr>
        <p:txBody>
          <a:bodyPr/>
          <a:lstStyle/>
          <a:p>
            <a:pPr lvl="0"/>
            <a:r>
              <a:rPr lang="en-US" dirty="0"/>
              <a:t>What are your immediate actions and priorities in the first 10–15 minutes? </a:t>
            </a:r>
          </a:p>
          <a:p>
            <a:pPr lvl="0"/>
            <a:r>
              <a:rPr lang="en-US" dirty="0"/>
              <a:t>Do you have an identified place to evacuate to in the immediate aftermath of a disaster like an earthquake? How do you communicate this evacuation plan to your </a:t>
            </a:r>
            <a:r>
              <a:rPr lang="en-US" b="1" dirty="0"/>
              <a:t>employees and patients?</a:t>
            </a:r>
            <a:endParaRPr lang="en-US" dirty="0"/>
          </a:p>
          <a:p>
            <a:pPr lvl="0"/>
            <a:r>
              <a:rPr lang="en-US" dirty="0"/>
              <a:t>Do you have a process in place to account for all of your </a:t>
            </a:r>
            <a:r>
              <a:rPr lang="en-US" b="1" dirty="0"/>
              <a:t>employees and patients? </a:t>
            </a:r>
            <a:r>
              <a:rPr lang="en-US" dirty="0"/>
              <a:t>If people cannot be located or contacted, what, if any, processes do you have to account for them? </a:t>
            </a:r>
          </a:p>
          <a:p>
            <a:pPr lvl="0"/>
            <a:r>
              <a:rPr lang="en-US" dirty="0"/>
              <a:t>Who is responsible for identifying and notifying family members about injured </a:t>
            </a:r>
            <a:r>
              <a:rPr lang="en-US" b="1" dirty="0"/>
              <a:t>employees and patients, </a:t>
            </a:r>
            <a:r>
              <a:rPr lang="en-US" dirty="0"/>
              <a:t>and potential fatalities? </a:t>
            </a:r>
          </a:p>
        </p:txBody>
      </p:sp>
      <p:sp>
        <p:nvSpPr>
          <p:cNvPr id="3" name="Title 2"/>
          <p:cNvSpPr>
            <a:spLocks noGrp="1"/>
          </p:cNvSpPr>
          <p:nvPr>
            <p:ph type="title"/>
          </p:nvPr>
        </p:nvSpPr>
        <p:spPr>
          <a:xfrm>
            <a:off x="457200" y="0"/>
            <a:ext cx="8229600" cy="838200"/>
          </a:xfrm>
        </p:spPr>
        <p:txBody>
          <a:bodyPr>
            <a:normAutofit/>
          </a:bodyPr>
          <a:lstStyle/>
          <a:p>
            <a:r>
              <a:rPr lang="en-US" sz="3200" dirty="0">
                <a:latin typeface="Georgia" panose="02040502050405020303" pitchFamily="18" charset="0"/>
              </a:rPr>
              <a:t>Module 1 Discussion </a:t>
            </a:r>
          </a:p>
        </p:txBody>
      </p:sp>
    </p:spTree>
    <p:extLst>
      <p:ext uri="{BB962C8B-B14F-4D97-AF65-F5344CB8AC3E}">
        <p14:creationId xmlns:p14="http://schemas.microsoft.com/office/powerpoint/2010/main" val="201121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16</a:t>
            </a:fld>
            <a:endParaRPr lang="en-US" dirty="0">
              <a:solidFill>
                <a:prstClr val="black">
                  <a:tint val="75000"/>
                </a:prstClr>
              </a:solidFill>
            </a:endParaRPr>
          </a:p>
        </p:txBody>
      </p:sp>
      <p:sp>
        <p:nvSpPr>
          <p:cNvPr id="3" name="Content Placeholder 2"/>
          <p:cNvSpPr>
            <a:spLocks noGrp="1"/>
          </p:cNvSpPr>
          <p:nvPr>
            <p:ph idx="1"/>
          </p:nvPr>
        </p:nvSpPr>
        <p:spPr/>
        <p:txBody>
          <a:bodyPr/>
          <a:lstStyle/>
          <a:p>
            <a:pPr lvl="0">
              <a:spcBef>
                <a:spcPts val="600"/>
              </a:spcBef>
            </a:pPr>
            <a:r>
              <a:rPr lang="en-US" dirty="0"/>
              <a:t>What information are you sharing with </a:t>
            </a:r>
            <a:r>
              <a:rPr lang="en-US" b="1" dirty="0"/>
              <a:t>employees and patients? </a:t>
            </a:r>
            <a:r>
              <a:rPr lang="en-US" dirty="0"/>
              <a:t>How are you communicating about the status of your operations? What agreements are in place with neighboring jurisdictions to support response operations? </a:t>
            </a:r>
          </a:p>
          <a:p>
            <a:pPr lvl="0">
              <a:spcBef>
                <a:spcPts val="600"/>
              </a:spcBef>
            </a:pPr>
            <a:r>
              <a:rPr lang="en-US" dirty="0"/>
              <a:t>If safe to do so, what critical operations/functions must be shut down before you leave the facility(</a:t>
            </a:r>
            <a:r>
              <a:rPr lang="en-US" dirty="0" err="1"/>
              <a:t>ies</a:t>
            </a:r>
            <a:r>
              <a:rPr lang="en-US" dirty="0"/>
              <a:t>)? Who knows how to do this?</a:t>
            </a:r>
          </a:p>
        </p:txBody>
      </p:sp>
      <p:sp>
        <p:nvSpPr>
          <p:cNvPr id="2" name="Title 1"/>
          <p:cNvSpPr>
            <a:spLocks noGrp="1"/>
          </p:cNvSpPr>
          <p:nvPr>
            <p:ph type="title"/>
          </p:nvPr>
        </p:nvSpPr>
        <p:spPr/>
        <p:txBody>
          <a:bodyPr>
            <a:normAutofit/>
          </a:bodyPr>
          <a:lstStyle/>
          <a:p>
            <a:r>
              <a:rPr lang="en-US" sz="3200" dirty="0"/>
              <a:t>Module 1: Discussion (cont.)</a:t>
            </a:r>
          </a:p>
        </p:txBody>
      </p:sp>
    </p:spTree>
    <p:extLst>
      <p:ext uri="{BB962C8B-B14F-4D97-AF65-F5344CB8AC3E}">
        <p14:creationId xmlns:p14="http://schemas.microsoft.com/office/powerpoint/2010/main" val="109351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erica's Prepareathon"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0182"/>
            <a:ext cx="9144000" cy="2615184"/>
          </a:xfrm>
          <a:prstGeom prst="rect">
            <a:avLst/>
          </a:prstGeom>
        </p:spPr>
      </p:pic>
      <p:sp>
        <p:nvSpPr>
          <p:cNvPr id="4" name="Title 5"/>
          <p:cNvSpPr>
            <a:spLocks noGrp="1"/>
          </p:cNvSpPr>
          <p:nvPr>
            <p:ph type="title"/>
          </p:nvPr>
        </p:nvSpPr>
        <p:spPr>
          <a:xfrm>
            <a:off x="3657600" y="3581400"/>
            <a:ext cx="5482086" cy="1143000"/>
          </a:xfrm>
        </p:spPr>
        <p:txBody>
          <a:bodyPr/>
          <a:lstStyle/>
          <a:p>
            <a:pPr algn="l"/>
            <a:r>
              <a:rPr lang="en-US" dirty="0">
                <a:solidFill>
                  <a:schemeClr val="bg1"/>
                </a:solidFill>
                <a:latin typeface="Franklin Gothic Book" panose="020B0503020102020204" pitchFamily="34" charset="0"/>
              </a:rPr>
              <a:t>Break</a:t>
            </a:r>
          </a:p>
        </p:txBody>
      </p:sp>
    </p:spTree>
    <p:extLst>
      <p:ext uri="{BB962C8B-B14F-4D97-AF65-F5344CB8AC3E}">
        <p14:creationId xmlns:p14="http://schemas.microsoft.com/office/powerpoint/2010/main" val="380974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erica's Prepareathon"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6326"/>
            <a:ext cx="9144000" cy="2615184"/>
          </a:xfrm>
          <a:prstGeom prst="rect">
            <a:avLst/>
          </a:prstGeom>
        </p:spPr>
      </p:pic>
      <p:sp>
        <p:nvSpPr>
          <p:cNvPr id="5" name="Title 5"/>
          <p:cNvSpPr>
            <a:spLocks noGrp="1"/>
          </p:cNvSpPr>
          <p:nvPr>
            <p:ph type="title"/>
          </p:nvPr>
        </p:nvSpPr>
        <p:spPr>
          <a:xfrm>
            <a:off x="3661914" y="3564081"/>
            <a:ext cx="5482086" cy="1143000"/>
          </a:xfrm>
        </p:spPr>
        <p:txBody>
          <a:bodyPr/>
          <a:lstStyle/>
          <a:p>
            <a:pPr algn="l"/>
            <a:r>
              <a:rPr lang="en-US" dirty="0">
                <a:solidFill>
                  <a:schemeClr val="bg1"/>
                </a:solidFill>
                <a:latin typeface="Franklin Gothic Book" panose="020B0503020102020204" pitchFamily="34" charset="0"/>
              </a:rPr>
              <a:t>Module 2</a:t>
            </a:r>
          </a:p>
        </p:txBody>
      </p:sp>
    </p:spTree>
    <p:extLst>
      <p:ext uri="{BB962C8B-B14F-4D97-AF65-F5344CB8AC3E}">
        <p14:creationId xmlns:p14="http://schemas.microsoft.com/office/powerpoint/2010/main" val="23938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19</a:t>
            </a:fld>
            <a:endParaRPr lang="en-US" dirty="0">
              <a:solidFill>
                <a:prstClr val="black">
                  <a:tint val="75000"/>
                </a:prstClr>
              </a:solidFill>
            </a:endParaRPr>
          </a:p>
        </p:txBody>
      </p:sp>
      <p:sp>
        <p:nvSpPr>
          <p:cNvPr id="3" name="Content Placeholder 2"/>
          <p:cNvSpPr>
            <a:spLocks noGrp="1"/>
          </p:cNvSpPr>
          <p:nvPr>
            <p:ph idx="1"/>
          </p:nvPr>
        </p:nvSpPr>
        <p:spPr>
          <a:xfrm>
            <a:off x="457200" y="914400"/>
            <a:ext cx="8461248" cy="4525190"/>
          </a:xfrm>
        </p:spPr>
        <p:txBody>
          <a:bodyPr>
            <a:noAutofit/>
          </a:bodyPr>
          <a:lstStyle/>
          <a:p>
            <a:pPr marL="0" indent="0">
              <a:buNone/>
            </a:pPr>
            <a:r>
              <a:rPr lang="en-US" sz="1600" b="1" dirty="0">
                <a:solidFill>
                  <a:srgbClr val="C00000"/>
                </a:solidFill>
              </a:rPr>
              <a:t>[0800 hours—Day 1]</a:t>
            </a:r>
            <a:endParaRPr lang="en-US" sz="1600" b="1" dirty="0">
              <a:solidFill>
                <a:schemeClr val="tx1"/>
              </a:solidFill>
            </a:endParaRPr>
          </a:p>
          <a:p>
            <a:r>
              <a:rPr lang="en-US" dirty="0"/>
              <a:t>Search and rescue efforts are ongoing as reports of people trapped in the debris continue to be received. </a:t>
            </a:r>
          </a:p>
          <a:p>
            <a:r>
              <a:rPr lang="en-US" dirty="0"/>
              <a:t>Utility companies are working around the clock to restore services, but most homes and facilities lack electricity, natural gas, and water. </a:t>
            </a:r>
          </a:p>
          <a:p>
            <a:r>
              <a:rPr lang="en-US" dirty="0"/>
              <a:t>American Red Cross shelters open at undamaged public schools and recreation centers, where food, water, and personal items are available. </a:t>
            </a:r>
          </a:p>
          <a:p>
            <a:r>
              <a:rPr lang="en-US" dirty="0"/>
              <a:t>Crews from the Department of Public Works begin clearing arterial roadways.</a:t>
            </a:r>
          </a:p>
          <a:p>
            <a:r>
              <a:rPr lang="en-US" dirty="0"/>
              <a:t>Law enforcement is managing checkpoints at the most heavily damaged areas. </a:t>
            </a:r>
          </a:p>
        </p:txBody>
      </p:sp>
      <p:sp>
        <p:nvSpPr>
          <p:cNvPr id="2" name="Title 1"/>
          <p:cNvSpPr>
            <a:spLocks noGrp="1"/>
          </p:cNvSpPr>
          <p:nvPr>
            <p:ph type="title"/>
          </p:nvPr>
        </p:nvSpPr>
        <p:spPr/>
        <p:txBody>
          <a:bodyPr>
            <a:normAutofit/>
          </a:bodyPr>
          <a:lstStyle/>
          <a:p>
            <a:r>
              <a:rPr lang="en-US" sz="3200" dirty="0"/>
              <a:t>Scenario Update #1</a:t>
            </a:r>
            <a:br>
              <a:rPr lang="en-US" sz="3200" b="1" dirty="0"/>
            </a:br>
            <a:endParaRPr lang="en-US" sz="3200" dirty="0">
              <a:solidFill>
                <a:srgbClr val="C00000"/>
              </a:solidFill>
            </a:endParaRPr>
          </a:p>
        </p:txBody>
      </p:sp>
    </p:spTree>
    <p:extLst>
      <p:ext uri="{BB962C8B-B14F-4D97-AF65-F5344CB8AC3E}">
        <p14:creationId xmlns:p14="http://schemas.microsoft.com/office/powerpoint/2010/main" val="105630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2</a:t>
            </a:fld>
            <a:endParaRPr lang="en-US" dirty="0">
              <a:solidFill>
                <a:prstClr val="black">
                  <a:tint val="75000"/>
                </a:prstClr>
              </a:solidFill>
            </a:endParaRPr>
          </a:p>
        </p:txBody>
      </p:sp>
      <p:sp>
        <p:nvSpPr>
          <p:cNvPr id="4" name="Content Placeholder 3"/>
          <p:cNvSpPr>
            <a:spLocks noGrp="1"/>
          </p:cNvSpPr>
          <p:nvPr>
            <p:ph idx="1"/>
          </p:nvPr>
        </p:nvSpPr>
        <p:spPr>
          <a:xfrm>
            <a:off x="457200" y="914400"/>
            <a:ext cx="8229600" cy="4572000"/>
          </a:xfrm>
        </p:spPr>
        <p:txBody>
          <a:bodyPr/>
          <a:lstStyle/>
          <a:p>
            <a:pPr>
              <a:spcBef>
                <a:spcPts val="600"/>
              </a:spcBef>
            </a:pPr>
            <a:r>
              <a:rPr lang="en-US" sz="2200" dirty="0"/>
              <a:t>Opening Remarks</a:t>
            </a:r>
          </a:p>
          <a:p>
            <a:pPr lvl="1">
              <a:spcBef>
                <a:spcPts val="600"/>
              </a:spcBef>
            </a:pPr>
            <a:r>
              <a:rPr lang="en-US" dirty="0"/>
              <a:t>Host (or Lead Facilitator)</a:t>
            </a:r>
          </a:p>
          <a:p>
            <a:pPr>
              <a:spcBef>
                <a:spcPts val="600"/>
              </a:spcBef>
            </a:pPr>
            <a:r>
              <a:rPr lang="en-US" sz="2200" dirty="0"/>
              <a:t>Introductions</a:t>
            </a:r>
          </a:p>
          <a:p>
            <a:pPr lvl="1">
              <a:lnSpc>
                <a:spcPct val="114000"/>
              </a:lnSpc>
              <a:spcBef>
                <a:spcPts val="600"/>
              </a:spcBef>
            </a:pPr>
            <a:r>
              <a:rPr lang="en-US" dirty="0"/>
              <a:t>Hosting Agency/Jurisdiction</a:t>
            </a:r>
          </a:p>
          <a:p>
            <a:pPr lvl="1">
              <a:lnSpc>
                <a:spcPct val="114000"/>
              </a:lnSpc>
              <a:spcBef>
                <a:spcPts val="600"/>
              </a:spcBef>
            </a:pPr>
            <a:r>
              <a:rPr lang="en-US" dirty="0"/>
              <a:t>VIPs</a:t>
            </a:r>
          </a:p>
          <a:p>
            <a:pPr lvl="1">
              <a:lnSpc>
                <a:spcPct val="114000"/>
              </a:lnSpc>
              <a:spcBef>
                <a:spcPts val="600"/>
              </a:spcBef>
            </a:pPr>
            <a:r>
              <a:rPr lang="en-US" dirty="0"/>
              <a:t>Participants</a:t>
            </a:r>
          </a:p>
          <a:p>
            <a:pPr lvl="1">
              <a:lnSpc>
                <a:spcPct val="114000"/>
              </a:lnSpc>
              <a:spcBef>
                <a:spcPts val="600"/>
              </a:spcBef>
            </a:pPr>
            <a:r>
              <a:rPr lang="en-US" dirty="0"/>
              <a:t>Media </a:t>
            </a:r>
            <a:r>
              <a:rPr lang="en-US" dirty="0">
                <a:solidFill>
                  <a:srgbClr val="FF0000"/>
                </a:solidFill>
              </a:rPr>
              <a:t>[if appropriate]</a:t>
            </a:r>
            <a:endParaRPr lang="en-US" dirty="0"/>
          </a:p>
          <a:p>
            <a:pPr lvl="1">
              <a:lnSpc>
                <a:spcPct val="114000"/>
              </a:lnSpc>
              <a:spcBef>
                <a:spcPts val="600"/>
              </a:spcBef>
            </a:pPr>
            <a:r>
              <a:rPr lang="en-US" dirty="0"/>
              <a:t>Exercise Staff</a:t>
            </a:r>
          </a:p>
          <a:p>
            <a:pPr lvl="1">
              <a:lnSpc>
                <a:spcPct val="114000"/>
              </a:lnSpc>
              <a:spcBef>
                <a:spcPts val="600"/>
              </a:spcBef>
            </a:pPr>
            <a:r>
              <a:rPr lang="en-US" dirty="0"/>
              <a:t>Lead Facilitator</a:t>
            </a:r>
          </a:p>
        </p:txBody>
      </p:sp>
      <p:sp>
        <p:nvSpPr>
          <p:cNvPr id="2" name="Title 1"/>
          <p:cNvSpPr>
            <a:spLocks noGrp="1"/>
          </p:cNvSpPr>
          <p:nvPr>
            <p:ph type="title"/>
          </p:nvPr>
        </p:nvSpPr>
        <p:spPr/>
        <p:txBody>
          <a:bodyPr>
            <a:normAutofit/>
          </a:bodyPr>
          <a:lstStyle/>
          <a:p>
            <a:r>
              <a:rPr lang="en-US" sz="3200" dirty="0"/>
              <a:t>Welcome and Introductions</a:t>
            </a:r>
          </a:p>
        </p:txBody>
      </p:sp>
    </p:spTree>
    <p:extLst>
      <p:ext uri="{BB962C8B-B14F-4D97-AF65-F5344CB8AC3E}">
        <p14:creationId xmlns:p14="http://schemas.microsoft.com/office/powerpoint/2010/main" val="368166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20</a:t>
            </a:fld>
            <a:endParaRPr lang="en-US" dirty="0">
              <a:solidFill>
                <a:prstClr val="black">
                  <a:tint val="75000"/>
                </a:prstClr>
              </a:solidFill>
            </a:endParaRPr>
          </a:p>
        </p:txBody>
      </p:sp>
      <p:sp>
        <p:nvSpPr>
          <p:cNvPr id="3" name="Content Placeholder 2"/>
          <p:cNvSpPr>
            <a:spLocks noGrp="1"/>
          </p:cNvSpPr>
          <p:nvPr>
            <p:ph idx="1"/>
          </p:nvPr>
        </p:nvSpPr>
        <p:spPr/>
        <p:txBody>
          <a:bodyPr/>
          <a:lstStyle/>
          <a:p>
            <a:pPr marL="0" indent="0">
              <a:buNone/>
            </a:pPr>
            <a:r>
              <a:rPr lang="en-US" sz="2800" dirty="0"/>
              <a:t>Key Themes: </a:t>
            </a:r>
          </a:p>
          <a:p>
            <a:pPr marL="0" indent="0">
              <a:buNone/>
            </a:pPr>
            <a:endParaRPr lang="en-US" sz="2800" dirty="0"/>
          </a:p>
          <a:p>
            <a:r>
              <a:rPr lang="en-US" sz="2800" dirty="0"/>
              <a:t>The next 12–24 hours: decision-making and decision makers </a:t>
            </a:r>
          </a:p>
          <a:p>
            <a:endParaRPr lang="en-US" sz="2800" dirty="0"/>
          </a:p>
          <a:p>
            <a:r>
              <a:rPr lang="en-US" sz="2800" dirty="0"/>
              <a:t>Employee notifications and communications </a:t>
            </a:r>
          </a:p>
          <a:p>
            <a:endParaRPr lang="en-US" sz="2800" dirty="0"/>
          </a:p>
          <a:p>
            <a:r>
              <a:rPr lang="en-US" sz="2800" dirty="0"/>
              <a:t>Initial damage assessment </a:t>
            </a:r>
          </a:p>
          <a:p>
            <a:pPr marL="400050" lvl="0">
              <a:spcBef>
                <a:spcPts val="600"/>
              </a:spcBef>
            </a:pPr>
            <a:endParaRPr lang="en-US" dirty="0"/>
          </a:p>
        </p:txBody>
      </p:sp>
      <p:sp>
        <p:nvSpPr>
          <p:cNvPr id="2" name="Title 1"/>
          <p:cNvSpPr>
            <a:spLocks noGrp="1"/>
          </p:cNvSpPr>
          <p:nvPr>
            <p:ph type="title"/>
          </p:nvPr>
        </p:nvSpPr>
        <p:spPr>
          <a:xfrm>
            <a:off x="457200" y="0"/>
            <a:ext cx="8229600" cy="838200"/>
          </a:xfrm>
        </p:spPr>
        <p:txBody>
          <a:bodyPr>
            <a:normAutofit/>
          </a:bodyPr>
          <a:lstStyle/>
          <a:p>
            <a:r>
              <a:rPr lang="en-US" sz="3200" dirty="0"/>
              <a:t>Take Action</a:t>
            </a:r>
            <a:endParaRPr lang="en-US" sz="3200" b="1" dirty="0"/>
          </a:p>
        </p:txBody>
      </p:sp>
    </p:spTree>
    <p:extLst>
      <p:ext uri="{BB962C8B-B14F-4D97-AF65-F5344CB8AC3E}">
        <p14:creationId xmlns:p14="http://schemas.microsoft.com/office/powerpoint/2010/main" val="34703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276A5B-9493-428F-84E3-F2E095B91C7A}" type="slidenum">
              <a:rPr lang="en-US" smtClean="0">
                <a:solidFill>
                  <a:prstClr val="black">
                    <a:tint val="75000"/>
                  </a:prstClr>
                </a:solidFill>
              </a:rPr>
              <a:pPr/>
              <a:t>21</a:t>
            </a:fld>
            <a:endParaRPr lang="en-US" dirty="0">
              <a:solidFill>
                <a:prstClr val="black">
                  <a:tint val="75000"/>
                </a:prstClr>
              </a:solidFill>
            </a:endParaRPr>
          </a:p>
        </p:txBody>
      </p:sp>
      <p:sp>
        <p:nvSpPr>
          <p:cNvPr id="5" name="Content Placeholder 4"/>
          <p:cNvSpPr>
            <a:spLocks noGrp="1"/>
          </p:cNvSpPr>
          <p:nvPr>
            <p:ph idx="1"/>
          </p:nvPr>
        </p:nvSpPr>
        <p:spPr>
          <a:xfrm>
            <a:off x="457200" y="914400"/>
            <a:ext cx="8229600" cy="4495800"/>
          </a:xfrm>
        </p:spPr>
        <p:txBody>
          <a:bodyPr/>
          <a:lstStyle/>
          <a:p>
            <a:pPr lvl="0">
              <a:spcBef>
                <a:spcPts val="600"/>
              </a:spcBef>
            </a:pPr>
            <a:r>
              <a:rPr lang="en-US" sz="2800" dirty="0"/>
              <a:t>What are your organization’s priorities over the next 12 to 24 hours? </a:t>
            </a:r>
          </a:p>
          <a:p>
            <a:pPr lvl="0">
              <a:spcBef>
                <a:spcPts val="600"/>
              </a:spcBef>
            </a:pPr>
            <a:endParaRPr lang="en-US" sz="2800" dirty="0"/>
          </a:p>
          <a:p>
            <a:pPr lvl="0">
              <a:spcBef>
                <a:spcPts val="600"/>
              </a:spcBef>
            </a:pPr>
            <a:r>
              <a:rPr lang="en-US" sz="2800" dirty="0"/>
              <a:t>Is your organization continuing to operate in any capacity? </a:t>
            </a:r>
          </a:p>
          <a:p>
            <a:pPr marL="0" lvl="0" indent="0">
              <a:spcBef>
                <a:spcPts val="600"/>
              </a:spcBef>
              <a:buNone/>
            </a:pPr>
            <a:endParaRPr lang="en-US" sz="2800" dirty="0"/>
          </a:p>
          <a:p>
            <a:pPr lvl="0">
              <a:spcBef>
                <a:spcPts val="600"/>
              </a:spcBef>
            </a:pPr>
            <a:r>
              <a:rPr lang="en-US" sz="2800" dirty="0"/>
              <a:t>Is your organization prepared to manage extensive earthquake damage? What steps would you take at this time to address the damage? </a:t>
            </a:r>
          </a:p>
          <a:p>
            <a:pPr marL="0" lvl="0" indent="0">
              <a:spcBef>
                <a:spcPts val="600"/>
              </a:spcBef>
              <a:buNone/>
            </a:pPr>
            <a:endParaRPr lang="en-US" dirty="0"/>
          </a:p>
        </p:txBody>
      </p:sp>
      <p:sp>
        <p:nvSpPr>
          <p:cNvPr id="3" name="Title 2"/>
          <p:cNvSpPr>
            <a:spLocks noGrp="1"/>
          </p:cNvSpPr>
          <p:nvPr>
            <p:ph type="title"/>
          </p:nvPr>
        </p:nvSpPr>
        <p:spPr/>
        <p:txBody>
          <a:bodyPr>
            <a:normAutofit/>
          </a:bodyPr>
          <a:lstStyle/>
          <a:p>
            <a:r>
              <a:rPr lang="en-US" sz="3200" dirty="0">
                <a:latin typeface="Georgia" panose="02040502050405020303" pitchFamily="18" charset="0"/>
              </a:rPr>
              <a:t>Module 2 Discussion </a:t>
            </a:r>
          </a:p>
        </p:txBody>
      </p:sp>
    </p:spTree>
    <p:extLst>
      <p:ext uri="{BB962C8B-B14F-4D97-AF65-F5344CB8AC3E}">
        <p14:creationId xmlns:p14="http://schemas.microsoft.com/office/powerpoint/2010/main" val="13504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erica's Prepareathon"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361"/>
            <a:ext cx="9144000" cy="2615184"/>
          </a:xfrm>
          <a:prstGeom prst="rect">
            <a:avLst/>
          </a:prstGeom>
        </p:spPr>
      </p:pic>
      <p:sp>
        <p:nvSpPr>
          <p:cNvPr id="5" name="Title 5"/>
          <p:cNvSpPr>
            <a:spLocks noGrp="1"/>
          </p:cNvSpPr>
          <p:nvPr>
            <p:ph type="title"/>
          </p:nvPr>
        </p:nvSpPr>
        <p:spPr>
          <a:xfrm>
            <a:off x="3661914" y="3564081"/>
            <a:ext cx="5482086" cy="1143000"/>
          </a:xfrm>
        </p:spPr>
        <p:txBody>
          <a:bodyPr/>
          <a:lstStyle/>
          <a:p>
            <a:pPr algn="l"/>
            <a:r>
              <a:rPr lang="en-US" dirty="0">
                <a:solidFill>
                  <a:schemeClr val="bg1"/>
                </a:solidFill>
                <a:latin typeface="Franklin Gothic Book" panose="020B0503020102020204" pitchFamily="34" charset="0"/>
              </a:rPr>
              <a:t>Module 3</a:t>
            </a:r>
          </a:p>
        </p:txBody>
      </p:sp>
    </p:spTree>
    <p:extLst>
      <p:ext uri="{BB962C8B-B14F-4D97-AF65-F5344CB8AC3E}">
        <p14:creationId xmlns:p14="http://schemas.microsoft.com/office/powerpoint/2010/main" val="163521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23</a:t>
            </a:fld>
            <a:endParaRPr lang="en-US" dirty="0">
              <a:solidFill>
                <a:prstClr val="black">
                  <a:tint val="75000"/>
                </a:prstClr>
              </a:solidFill>
            </a:endParaRPr>
          </a:p>
        </p:txBody>
      </p:sp>
      <p:sp>
        <p:nvSpPr>
          <p:cNvPr id="3" name="Content Placeholder 2"/>
          <p:cNvSpPr>
            <a:spLocks noGrp="1"/>
          </p:cNvSpPr>
          <p:nvPr>
            <p:ph idx="1"/>
          </p:nvPr>
        </p:nvSpPr>
        <p:spPr>
          <a:xfrm>
            <a:off x="457200" y="533400"/>
            <a:ext cx="8461248" cy="4498848"/>
          </a:xfrm>
        </p:spPr>
        <p:txBody>
          <a:bodyPr>
            <a:noAutofit/>
          </a:bodyPr>
          <a:lstStyle/>
          <a:p>
            <a:pPr marL="0" indent="0">
              <a:buNone/>
            </a:pPr>
            <a:r>
              <a:rPr lang="en-US" sz="1600" b="1" dirty="0">
                <a:solidFill>
                  <a:srgbClr val="C00000"/>
                </a:solidFill>
              </a:rPr>
              <a:t>[0800 hours–Day 5]</a:t>
            </a:r>
          </a:p>
          <a:p>
            <a:r>
              <a:rPr lang="en-US" dirty="0"/>
              <a:t>Four mobile Disaster Recovery Centers (DRCs) are open.</a:t>
            </a:r>
          </a:p>
          <a:p>
            <a:r>
              <a:rPr lang="en-US" dirty="0"/>
              <a:t>More than 6,500 homes and businesses have suffered moderate to major damage. </a:t>
            </a:r>
          </a:p>
          <a:p>
            <a:pPr lvl="1"/>
            <a:r>
              <a:rPr lang="en-US" dirty="0"/>
              <a:t>Approximately </a:t>
            </a:r>
            <a:r>
              <a:rPr lang="en-US" dirty="0">
                <a:solidFill>
                  <a:srgbClr val="C00000"/>
                </a:solidFill>
              </a:rPr>
              <a:t>[5,000]</a:t>
            </a:r>
            <a:r>
              <a:rPr lang="en-US" dirty="0"/>
              <a:t> families are displaced from households and almost as many require temporary shelter. </a:t>
            </a:r>
          </a:p>
          <a:p>
            <a:pPr lvl="1"/>
            <a:r>
              <a:rPr lang="en-US" dirty="0"/>
              <a:t>Approximately </a:t>
            </a:r>
            <a:r>
              <a:rPr lang="en-US" dirty="0">
                <a:solidFill>
                  <a:srgbClr val="C00000"/>
                </a:solidFill>
              </a:rPr>
              <a:t>[16,500] </a:t>
            </a:r>
            <a:r>
              <a:rPr lang="en-US" dirty="0"/>
              <a:t>households are still without potable water</a:t>
            </a:r>
            <a:r>
              <a:rPr lang="en-US" dirty="0">
                <a:solidFill>
                  <a:srgbClr val="FF0000"/>
                </a:solidFill>
              </a:rPr>
              <a:t>,</a:t>
            </a:r>
            <a:r>
              <a:rPr lang="en-US" dirty="0"/>
              <a:t> and </a:t>
            </a:r>
            <a:r>
              <a:rPr lang="en-US" dirty="0">
                <a:solidFill>
                  <a:srgbClr val="C00000"/>
                </a:solidFill>
              </a:rPr>
              <a:t>[25,250] </a:t>
            </a:r>
            <a:r>
              <a:rPr lang="en-US" dirty="0"/>
              <a:t>are still without power. </a:t>
            </a:r>
          </a:p>
          <a:p>
            <a:r>
              <a:rPr lang="en-US" dirty="0"/>
              <a:t>Parts of highways and dozens of bridges and overpasses require major repairs and debris removal.</a:t>
            </a:r>
          </a:p>
          <a:p>
            <a:pPr lvl="1"/>
            <a:r>
              <a:rPr lang="en-US" dirty="0"/>
              <a:t>Approximately </a:t>
            </a:r>
            <a:r>
              <a:rPr lang="en-US" dirty="0">
                <a:solidFill>
                  <a:srgbClr val="C00000"/>
                </a:solidFill>
              </a:rPr>
              <a:t>[30,000]</a:t>
            </a:r>
            <a:r>
              <a:rPr lang="en-US" dirty="0"/>
              <a:t> truckloads will be required to remove </a:t>
            </a:r>
            <a:r>
              <a:rPr lang="en-US" dirty="0">
                <a:solidFill>
                  <a:srgbClr val="C00000"/>
                </a:solidFill>
              </a:rPr>
              <a:t>[450,000]</a:t>
            </a:r>
            <a:r>
              <a:rPr lang="en-US" dirty="0"/>
              <a:t> tons of debris. </a:t>
            </a:r>
          </a:p>
        </p:txBody>
      </p:sp>
      <p:sp>
        <p:nvSpPr>
          <p:cNvPr id="2" name="Title 1"/>
          <p:cNvSpPr>
            <a:spLocks noGrp="1"/>
          </p:cNvSpPr>
          <p:nvPr>
            <p:ph type="title"/>
          </p:nvPr>
        </p:nvSpPr>
        <p:spPr/>
        <p:txBody>
          <a:bodyPr>
            <a:normAutofit/>
          </a:bodyPr>
          <a:lstStyle/>
          <a:p>
            <a:r>
              <a:rPr lang="en-US" sz="3200" dirty="0"/>
              <a:t>Scenario Update #2</a:t>
            </a:r>
            <a:br>
              <a:rPr lang="en-US" sz="3200" dirty="0"/>
            </a:br>
            <a:endParaRPr lang="en-US" sz="3200" dirty="0">
              <a:solidFill>
                <a:srgbClr val="C00000"/>
              </a:solidFill>
            </a:endParaRPr>
          </a:p>
        </p:txBody>
      </p:sp>
    </p:spTree>
    <p:extLst>
      <p:ext uri="{BB962C8B-B14F-4D97-AF65-F5344CB8AC3E}">
        <p14:creationId xmlns:p14="http://schemas.microsoft.com/office/powerpoint/2010/main" val="3713591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24</a:t>
            </a:fld>
            <a:endParaRPr lang="en-US" dirty="0">
              <a:solidFill>
                <a:prstClr val="black">
                  <a:tint val="75000"/>
                </a:prstClr>
              </a:solidFill>
            </a:endParaRPr>
          </a:p>
        </p:txBody>
      </p:sp>
      <p:sp>
        <p:nvSpPr>
          <p:cNvPr id="2" name="Content Placeholder 1"/>
          <p:cNvSpPr>
            <a:spLocks noGrp="1"/>
          </p:cNvSpPr>
          <p:nvPr>
            <p:ph idx="1"/>
          </p:nvPr>
        </p:nvSpPr>
        <p:spPr/>
        <p:txBody>
          <a:bodyPr/>
          <a:lstStyle/>
          <a:p>
            <a:r>
              <a:rPr lang="en-US" dirty="0"/>
              <a:t>Most schools and public buildings remain closed at this time. </a:t>
            </a:r>
          </a:p>
          <a:p>
            <a:r>
              <a:rPr lang="en-US" dirty="0"/>
              <a:t>You are able to access your facility(</a:t>
            </a:r>
            <a:r>
              <a:rPr lang="en-US" dirty="0" err="1"/>
              <a:t>ies</a:t>
            </a:r>
            <a:r>
              <a:rPr lang="en-US" dirty="0"/>
              <a:t>) for an initial damage assessment. </a:t>
            </a:r>
          </a:p>
          <a:p>
            <a:r>
              <a:rPr lang="en-US" dirty="0"/>
              <a:t>There is significant damage to the structure of the building(s), and based on the initial inspection, your facility will not be operational in any capacity for at least three months. </a:t>
            </a:r>
          </a:p>
          <a:p>
            <a:pPr marL="0" indent="0">
              <a:buNone/>
            </a:pPr>
            <a:endParaRPr lang="en-US" dirty="0"/>
          </a:p>
          <a:p>
            <a:endParaRPr lang="en-US" dirty="0"/>
          </a:p>
        </p:txBody>
      </p:sp>
      <p:sp>
        <p:nvSpPr>
          <p:cNvPr id="4" name="Title 3"/>
          <p:cNvSpPr>
            <a:spLocks noGrp="1"/>
          </p:cNvSpPr>
          <p:nvPr>
            <p:ph type="title"/>
          </p:nvPr>
        </p:nvSpPr>
        <p:spPr/>
        <p:txBody>
          <a:bodyPr/>
          <a:lstStyle/>
          <a:p>
            <a:r>
              <a:rPr lang="en-US" dirty="0"/>
              <a:t>Scenario Update #2</a:t>
            </a:r>
          </a:p>
        </p:txBody>
      </p:sp>
    </p:spTree>
    <p:extLst>
      <p:ext uri="{BB962C8B-B14F-4D97-AF65-F5344CB8AC3E}">
        <p14:creationId xmlns:p14="http://schemas.microsoft.com/office/powerpoint/2010/main" val="392629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25</a:t>
            </a:fld>
            <a:endParaRPr lang="en-US" dirty="0">
              <a:solidFill>
                <a:prstClr val="black">
                  <a:tint val="75000"/>
                </a:prstClr>
              </a:solidFill>
            </a:endParaRPr>
          </a:p>
        </p:txBody>
      </p:sp>
      <p:sp>
        <p:nvSpPr>
          <p:cNvPr id="3" name="Content Placeholder 2"/>
          <p:cNvSpPr>
            <a:spLocks noGrp="1"/>
          </p:cNvSpPr>
          <p:nvPr>
            <p:ph idx="1"/>
          </p:nvPr>
        </p:nvSpPr>
        <p:spPr>
          <a:xfrm>
            <a:off x="457200" y="914400"/>
            <a:ext cx="8229600" cy="5410200"/>
          </a:xfrm>
        </p:spPr>
        <p:txBody>
          <a:bodyPr/>
          <a:lstStyle/>
          <a:p>
            <a:pPr marL="0" indent="0">
              <a:buNone/>
            </a:pPr>
            <a:r>
              <a:rPr lang="en-US" sz="2800" dirty="0"/>
              <a:t>Key Themes: </a:t>
            </a:r>
          </a:p>
          <a:p>
            <a:pPr>
              <a:lnSpc>
                <a:spcPct val="100000"/>
              </a:lnSpc>
              <a:spcBef>
                <a:spcPts val="600"/>
              </a:spcBef>
            </a:pPr>
            <a:r>
              <a:rPr lang="en-US" sz="2800" dirty="0"/>
              <a:t>Continuity of operations; back-up systems </a:t>
            </a:r>
          </a:p>
          <a:p>
            <a:pPr>
              <a:lnSpc>
                <a:spcPct val="100000"/>
              </a:lnSpc>
              <a:spcBef>
                <a:spcPts val="600"/>
              </a:spcBef>
            </a:pPr>
            <a:r>
              <a:rPr lang="en-US" sz="2800" dirty="0"/>
              <a:t>Critical operations </a:t>
            </a:r>
          </a:p>
          <a:p>
            <a:pPr>
              <a:lnSpc>
                <a:spcPct val="100000"/>
              </a:lnSpc>
              <a:spcBef>
                <a:spcPts val="600"/>
              </a:spcBef>
            </a:pPr>
            <a:r>
              <a:rPr lang="en-US" sz="2800" dirty="0"/>
              <a:t>Property damage </a:t>
            </a:r>
          </a:p>
          <a:p>
            <a:pPr>
              <a:lnSpc>
                <a:spcPct val="100000"/>
              </a:lnSpc>
              <a:spcBef>
                <a:spcPts val="600"/>
              </a:spcBef>
            </a:pPr>
            <a:r>
              <a:rPr lang="en-US" sz="2800" dirty="0"/>
              <a:t>Employee communications </a:t>
            </a:r>
          </a:p>
          <a:p>
            <a:pPr>
              <a:lnSpc>
                <a:spcPct val="100000"/>
              </a:lnSpc>
              <a:spcBef>
                <a:spcPts val="600"/>
              </a:spcBef>
            </a:pPr>
            <a:r>
              <a:rPr lang="en-US" sz="2800" dirty="0"/>
              <a:t>Employee work status and key personnel </a:t>
            </a:r>
          </a:p>
          <a:p>
            <a:pPr>
              <a:lnSpc>
                <a:spcPct val="100000"/>
              </a:lnSpc>
              <a:spcBef>
                <a:spcPts val="600"/>
              </a:spcBef>
            </a:pPr>
            <a:r>
              <a:rPr lang="en-US" sz="2800" dirty="0"/>
              <a:t>Critical community services </a:t>
            </a:r>
          </a:p>
          <a:p>
            <a:pPr>
              <a:lnSpc>
                <a:spcPct val="100000"/>
              </a:lnSpc>
              <a:spcBef>
                <a:spcPts val="600"/>
              </a:spcBef>
            </a:pPr>
            <a:r>
              <a:rPr lang="en-US" sz="2800" dirty="0"/>
              <a:t>Vital business documents </a:t>
            </a:r>
          </a:p>
          <a:p>
            <a:pPr>
              <a:lnSpc>
                <a:spcPct val="100000"/>
              </a:lnSpc>
              <a:spcBef>
                <a:spcPts val="600"/>
              </a:spcBef>
            </a:pPr>
            <a:r>
              <a:rPr lang="en-US" sz="2800" dirty="0"/>
              <a:t>Community support </a:t>
            </a:r>
          </a:p>
          <a:p>
            <a:pPr marL="0" lvl="0" indent="0">
              <a:spcBef>
                <a:spcPts val="600"/>
              </a:spcBef>
              <a:buNone/>
            </a:pPr>
            <a:endParaRPr lang="en-US" dirty="0"/>
          </a:p>
        </p:txBody>
      </p:sp>
      <p:sp>
        <p:nvSpPr>
          <p:cNvPr id="2" name="Title 1"/>
          <p:cNvSpPr>
            <a:spLocks noGrp="1"/>
          </p:cNvSpPr>
          <p:nvPr>
            <p:ph type="title"/>
          </p:nvPr>
        </p:nvSpPr>
        <p:spPr/>
        <p:txBody>
          <a:bodyPr>
            <a:normAutofit/>
          </a:bodyPr>
          <a:lstStyle/>
          <a:p>
            <a:r>
              <a:rPr lang="en-US" sz="3200" dirty="0"/>
              <a:t>Recover</a:t>
            </a:r>
          </a:p>
        </p:txBody>
      </p:sp>
    </p:spTree>
    <p:extLst>
      <p:ext uri="{BB962C8B-B14F-4D97-AF65-F5344CB8AC3E}">
        <p14:creationId xmlns:p14="http://schemas.microsoft.com/office/powerpoint/2010/main" val="1696850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276A5B-9493-428F-84E3-F2E095B91C7A}" type="slidenum">
              <a:rPr lang="en-US" smtClean="0">
                <a:solidFill>
                  <a:prstClr val="black">
                    <a:tint val="75000"/>
                  </a:prstClr>
                </a:solidFill>
              </a:rPr>
              <a:pPr/>
              <a:t>26</a:t>
            </a:fld>
            <a:endParaRPr lang="en-US" dirty="0">
              <a:solidFill>
                <a:prstClr val="black">
                  <a:tint val="75000"/>
                </a:prstClr>
              </a:solidFill>
            </a:endParaRPr>
          </a:p>
        </p:txBody>
      </p:sp>
      <p:sp>
        <p:nvSpPr>
          <p:cNvPr id="3" name="Content Placeholder 2"/>
          <p:cNvSpPr>
            <a:spLocks noGrp="1"/>
          </p:cNvSpPr>
          <p:nvPr>
            <p:ph idx="1"/>
          </p:nvPr>
        </p:nvSpPr>
        <p:spPr/>
        <p:txBody>
          <a:bodyPr/>
          <a:lstStyle/>
          <a:p>
            <a:pPr>
              <a:spcBef>
                <a:spcPts val="600"/>
              </a:spcBef>
            </a:pPr>
            <a:r>
              <a:rPr lang="en-US" dirty="0"/>
              <a:t>Now that you know the extent of the damage to your facility(</a:t>
            </a:r>
            <a:r>
              <a:rPr lang="en-US" dirty="0" err="1"/>
              <a:t>ies</a:t>
            </a:r>
            <a:r>
              <a:rPr lang="en-US" dirty="0"/>
              <a:t>), do you have options that allow you to continue operations? </a:t>
            </a:r>
          </a:p>
          <a:p>
            <a:pPr>
              <a:spcBef>
                <a:spcPts val="600"/>
              </a:spcBef>
            </a:pPr>
            <a:r>
              <a:rPr lang="en-US" dirty="0"/>
              <a:t>Can you access copies of your vital documents, such as insurance papers, financial information, patient records, and other key business documents? </a:t>
            </a:r>
          </a:p>
          <a:p>
            <a:pPr>
              <a:spcBef>
                <a:spcPts val="600"/>
              </a:spcBef>
            </a:pPr>
            <a:r>
              <a:rPr lang="en-US" dirty="0"/>
              <a:t>How are you communicating with </a:t>
            </a:r>
            <a:r>
              <a:rPr lang="en-US" b="1" dirty="0"/>
              <a:t>employees and volunteers </a:t>
            </a:r>
            <a:r>
              <a:rPr lang="en-US" dirty="0"/>
              <a:t>regarding their work status? What are your expectations for </a:t>
            </a:r>
            <a:r>
              <a:rPr lang="en-US" b="1" dirty="0"/>
              <a:t>employees and volunteers </a:t>
            </a:r>
            <a:r>
              <a:rPr lang="en-US" dirty="0"/>
              <a:t>who cannot work, either because your organization is not operational or because they have suffered personal losses? </a:t>
            </a:r>
          </a:p>
          <a:p>
            <a:pPr lvl="0">
              <a:spcBef>
                <a:spcPts val="600"/>
              </a:spcBef>
            </a:pPr>
            <a:endParaRPr lang="en-US" dirty="0"/>
          </a:p>
          <a:p>
            <a:endParaRPr lang="en-US" dirty="0"/>
          </a:p>
        </p:txBody>
      </p:sp>
      <p:sp>
        <p:nvSpPr>
          <p:cNvPr id="2" name="Title 1"/>
          <p:cNvSpPr>
            <a:spLocks noGrp="1"/>
          </p:cNvSpPr>
          <p:nvPr>
            <p:ph type="title"/>
          </p:nvPr>
        </p:nvSpPr>
        <p:spPr/>
        <p:txBody>
          <a:bodyPr>
            <a:normAutofit/>
          </a:bodyPr>
          <a:lstStyle/>
          <a:p>
            <a:r>
              <a:rPr lang="en-US" sz="3200" dirty="0"/>
              <a:t>Module 3: Discussion</a:t>
            </a:r>
          </a:p>
        </p:txBody>
      </p:sp>
    </p:spTree>
    <p:extLst>
      <p:ext uri="{BB962C8B-B14F-4D97-AF65-F5344CB8AC3E}">
        <p14:creationId xmlns:p14="http://schemas.microsoft.com/office/powerpoint/2010/main" val="3134503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3276A5B-9493-428F-84E3-F2E095B91C7A}" type="slidenum">
              <a:rPr lang="en-US" smtClean="0">
                <a:solidFill>
                  <a:prstClr val="black">
                    <a:tint val="75000"/>
                  </a:prstClr>
                </a:solidFill>
              </a:rPr>
              <a:pPr/>
              <a:t>27</a:t>
            </a:fld>
            <a:endParaRPr lang="en-US" dirty="0">
              <a:solidFill>
                <a:prstClr val="black">
                  <a:tint val="75000"/>
                </a:prstClr>
              </a:solidFill>
            </a:endParaRPr>
          </a:p>
        </p:txBody>
      </p:sp>
      <p:sp>
        <p:nvSpPr>
          <p:cNvPr id="2" name="Content Placeholder 1"/>
          <p:cNvSpPr>
            <a:spLocks noGrp="1"/>
          </p:cNvSpPr>
          <p:nvPr>
            <p:ph idx="1"/>
          </p:nvPr>
        </p:nvSpPr>
        <p:spPr>
          <a:xfrm>
            <a:off x="457200" y="762000"/>
            <a:ext cx="8229600" cy="5257800"/>
          </a:xfrm>
        </p:spPr>
        <p:txBody>
          <a:bodyPr/>
          <a:lstStyle/>
          <a:p>
            <a:pPr lvl="0"/>
            <a:r>
              <a:rPr lang="en-US" dirty="0"/>
              <a:t>What critical services do your </a:t>
            </a:r>
            <a:r>
              <a:rPr lang="en-US" b="1" dirty="0"/>
              <a:t>employees and volunteers </a:t>
            </a:r>
            <a:r>
              <a:rPr lang="en-US" dirty="0"/>
              <a:t>rely upon to be at work (e.g., power, transit, schools/day care)? </a:t>
            </a:r>
          </a:p>
          <a:p>
            <a:pPr lvl="0"/>
            <a:r>
              <a:rPr lang="en-US" dirty="0"/>
              <a:t>Experiencing disasters can be upsetting, so it is important to pay attention to the emotional reactions of your </a:t>
            </a:r>
            <a:r>
              <a:rPr lang="en-US" b="1" dirty="0"/>
              <a:t>employees, volunteers, and patients</a:t>
            </a:r>
            <a:r>
              <a:rPr lang="en-US" dirty="0"/>
              <a:t>. How is your organization prepared to support individuals who express anxiety or stress? </a:t>
            </a:r>
          </a:p>
          <a:p>
            <a:pPr lvl="0"/>
            <a:r>
              <a:rPr lang="en-US" dirty="0"/>
              <a:t>What is the long-term impact of this earthquake on your </a:t>
            </a:r>
            <a:r>
              <a:rPr lang="en-US" b="1" dirty="0"/>
              <a:t>[facility/organization]</a:t>
            </a:r>
            <a:r>
              <a:rPr lang="en-US" dirty="0"/>
              <a:t>? Are there any steps you can take now that may lessen the impact of any event like this in the future? </a:t>
            </a:r>
          </a:p>
          <a:p>
            <a:pPr lvl="0"/>
            <a:r>
              <a:rPr lang="en-US" dirty="0"/>
              <a:t>What can you do to support the community as it recovers? How can you improve your network and relationships to be better connected to the community to prepare for future events? </a:t>
            </a:r>
          </a:p>
        </p:txBody>
      </p:sp>
      <p:sp>
        <p:nvSpPr>
          <p:cNvPr id="3" name="Title 2"/>
          <p:cNvSpPr>
            <a:spLocks noGrp="1"/>
          </p:cNvSpPr>
          <p:nvPr>
            <p:ph type="title"/>
          </p:nvPr>
        </p:nvSpPr>
        <p:spPr/>
        <p:txBody>
          <a:bodyPr>
            <a:normAutofit/>
          </a:bodyPr>
          <a:lstStyle/>
          <a:p>
            <a:r>
              <a:rPr lang="en-US" sz="3200" dirty="0"/>
              <a:t>Module 3: Discussion (cont.)</a:t>
            </a:r>
          </a:p>
        </p:txBody>
      </p:sp>
    </p:spTree>
    <p:extLst>
      <p:ext uri="{BB962C8B-B14F-4D97-AF65-F5344CB8AC3E}">
        <p14:creationId xmlns:p14="http://schemas.microsoft.com/office/powerpoint/2010/main" val="2493415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erica's Prepareathon"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0182"/>
            <a:ext cx="9144000" cy="2615184"/>
          </a:xfrm>
          <a:prstGeom prst="rect">
            <a:avLst/>
          </a:prstGeom>
        </p:spPr>
      </p:pic>
      <p:sp>
        <p:nvSpPr>
          <p:cNvPr id="4" name="Title 7"/>
          <p:cNvSpPr>
            <a:spLocks noGrp="1"/>
          </p:cNvSpPr>
          <p:nvPr>
            <p:ph type="title"/>
          </p:nvPr>
        </p:nvSpPr>
        <p:spPr>
          <a:xfrm>
            <a:off x="3962400" y="3505200"/>
            <a:ext cx="4648200" cy="1143000"/>
          </a:xfrm>
        </p:spPr>
        <p:txBody>
          <a:bodyPr/>
          <a:lstStyle/>
          <a:p>
            <a:pPr algn="l"/>
            <a:r>
              <a:rPr lang="en-US" dirty="0">
                <a:solidFill>
                  <a:schemeClr val="bg1"/>
                </a:solidFill>
                <a:latin typeface="Franklin Gothic Book" panose="020B0503020102020204" pitchFamily="34" charset="0"/>
              </a:rPr>
              <a:t>Break</a:t>
            </a:r>
          </a:p>
        </p:txBody>
      </p:sp>
    </p:spTree>
    <p:extLst>
      <p:ext uri="{BB962C8B-B14F-4D97-AF65-F5344CB8AC3E}">
        <p14:creationId xmlns:p14="http://schemas.microsoft.com/office/powerpoint/2010/main" val="1545187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276A5B-9493-428F-84E3-F2E095B91C7A}" type="slidenum">
              <a:rPr lang="en-US" smtClean="0">
                <a:solidFill>
                  <a:prstClr val="black">
                    <a:tint val="75000"/>
                  </a:prstClr>
                </a:solidFill>
              </a:rPr>
              <a:pPr/>
              <a:t>29</a:t>
            </a:fld>
            <a:endParaRPr lang="en-US" dirty="0">
              <a:solidFill>
                <a:prstClr val="black">
                  <a:tint val="75000"/>
                </a:prstClr>
              </a:solidFill>
            </a:endParaRPr>
          </a:p>
        </p:txBody>
      </p:sp>
      <p:sp>
        <p:nvSpPr>
          <p:cNvPr id="3" name="Content Placeholder 2"/>
          <p:cNvSpPr>
            <a:spLocks noGrp="1"/>
          </p:cNvSpPr>
          <p:nvPr>
            <p:ph idx="1"/>
          </p:nvPr>
        </p:nvSpPr>
        <p:spPr>
          <a:xfrm>
            <a:off x="457200" y="914400"/>
            <a:ext cx="8229600" cy="5105400"/>
          </a:xfrm>
        </p:spPr>
        <p:txBody>
          <a:bodyPr>
            <a:noAutofit/>
          </a:bodyPr>
          <a:lstStyle/>
          <a:p>
            <a:r>
              <a:rPr lang="en-US" dirty="0"/>
              <a:t>Ask both Participants and Observers to help identify organizational strengths and weaknesses, priorities, and ideas to make improvements. </a:t>
            </a:r>
          </a:p>
          <a:p>
            <a:r>
              <a:rPr lang="en-US" dirty="0"/>
              <a:t>Suggested prompts: </a:t>
            </a:r>
          </a:p>
          <a:p>
            <a:pPr lvl="1"/>
            <a:r>
              <a:rPr lang="en-US" dirty="0"/>
              <a:t>What weaknesses in your organization’s emergency plans did this exercise expose? </a:t>
            </a:r>
          </a:p>
          <a:p>
            <a:pPr lvl="1">
              <a:spcBef>
                <a:spcPts val="600"/>
              </a:spcBef>
            </a:pPr>
            <a:r>
              <a:rPr lang="en-US" dirty="0"/>
              <a:t>What unanticipated issues arose during the exercise? </a:t>
            </a:r>
          </a:p>
          <a:p>
            <a:pPr lvl="1">
              <a:spcBef>
                <a:spcPts val="600"/>
              </a:spcBef>
            </a:pPr>
            <a:r>
              <a:rPr lang="en-US" dirty="0"/>
              <a:t>What gaps were identified? </a:t>
            </a:r>
          </a:p>
          <a:p>
            <a:pPr lvl="1">
              <a:spcBef>
                <a:spcPts val="600"/>
              </a:spcBef>
            </a:pPr>
            <a:r>
              <a:rPr lang="en-US" dirty="0"/>
              <a:t>What are the high-priority issues that should be addressed? </a:t>
            </a:r>
          </a:p>
          <a:p>
            <a:pPr lvl="1">
              <a:spcBef>
                <a:spcPts val="600"/>
              </a:spcBef>
            </a:pPr>
            <a:r>
              <a:rPr lang="en-US" dirty="0"/>
              <a:t>What are new ideas and recommendations for improvement? </a:t>
            </a:r>
          </a:p>
          <a:p>
            <a:pPr lvl="1">
              <a:spcBef>
                <a:spcPts val="600"/>
              </a:spcBef>
            </a:pPr>
            <a:r>
              <a:rPr lang="en-US" dirty="0"/>
              <a:t>Were the exercise objectives met? </a:t>
            </a:r>
            <a:endParaRPr lang="en-US" sz="2100" dirty="0">
              <a:solidFill>
                <a:schemeClr val="tx1"/>
              </a:solidFill>
            </a:endParaRPr>
          </a:p>
        </p:txBody>
      </p:sp>
      <p:sp>
        <p:nvSpPr>
          <p:cNvPr id="2" name="Title 1"/>
          <p:cNvSpPr>
            <a:spLocks noGrp="1"/>
          </p:cNvSpPr>
          <p:nvPr>
            <p:ph type="title"/>
          </p:nvPr>
        </p:nvSpPr>
        <p:spPr/>
        <p:txBody>
          <a:bodyPr>
            <a:normAutofit/>
          </a:bodyPr>
          <a:lstStyle/>
          <a:p>
            <a:r>
              <a:rPr lang="en-US" sz="3200" dirty="0"/>
              <a:t>Hot Wash Discussion</a:t>
            </a:r>
          </a:p>
        </p:txBody>
      </p:sp>
    </p:spTree>
    <p:extLst>
      <p:ext uri="{BB962C8B-B14F-4D97-AF65-F5344CB8AC3E}">
        <p14:creationId xmlns:p14="http://schemas.microsoft.com/office/powerpoint/2010/main" val="223013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3</a:t>
            </a:fld>
            <a:endParaRPr lang="en-US" dirty="0">
              <a:solidFill>
                <a:prstClr val="black">
                  <a:tint val="75000"/>
                </a:prstClr>
              </a:solidFill>
            </a:endParaRPr>
          </a:p>
        </p:txBody>
      </p:sp>
      <p:grpSp>
        <p:nvGrpSpPr>
          <p:cNvPr id="14" name="Group 1" descr="Image 1: cup of coffee on a saucer&#10;Image 2: No Smoking sign&#10;Image 3: Cell phone&#10;Image 4: Men/Women Restroom sign&#10;Image 5: Blackberry and pager&#10;Image 6: Observer sign&#10;Image 7: Exit sign&#10;" title="Housekeeping Items"/>
          <p:cNvGrpSpPr>
            <a:grpSpLocks/>
          </p:cNvGrpSpPr>
          <p:nvPr/>
        </p:nvGrpSpPr>
        <p:grpSpPr bwMode="auto">
          <a:xfrm>
            <a:off x="4572000" y="1143000"/>
            <a:ext cx="3886200" cy="3564961"/>
            <a:chOff x="4114800" y="1219200"/>
            <a:chExt cx="4371159" cy="5322583"/>
          </a:xfrm>
        </p:grpSpPr>
        <p:pic>
          <p:nvPicPr>
            <p:cNvPr id="15" name="Picture 2" descr="Observer" title="Observe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135257"/>
              <a:ext cx="1838136" cy="1406526"/>
            </a:xfrm>
            <a:prstGeom prst="rect">
              <a:avLst/>
            </a:prstGeom>
            <a:noFill/>
            <a:ln w="9525" algn="ctr">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cup"/>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19200"/>
              <a:ext cx="1946071" cy="17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ell"/>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600200"/>
              <a:ext cx="101499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signs1[1]"/>
            <p:cNvPicPr>
              <a:picLocks noChangeArrowheads="1"/>
            </p:cNvPicPr>
            <p:nvPr/>
          </p:nvPicPr>
          <p:blipFill>
            <a:blip r:embed="rId6">
              <a:extLst>
                <a:ext uri="{28A0092B-C50C-407E-A947-70E740481C1C}">
                  <a14:useLocalDpi xmlns:a14="http://schemas.microsoft.com/office/drawing/2010/main" val="0"/>
                </a:ext>
              </a:extLst>
            </a:blip>
            <a:srcRect l="78230" t="2135" r="873" b="67818"/>
            <a:stretch>
              <a:fillRect/>
            </a:stretch>
          </p:blipFill>
          <p:spPr bwMode="auto">
            <a:xfrm>
              <a:off x="5424295" y="1897211"/>
              <a:ext cx="899028" cy="1630364"/>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7" descr="den_g2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5089" y="5025040"/>
              <a:ext cx="139087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al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203497"/>
              <a:ext cx="2094817" cy="20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igns1[1]"/>
            <p:cNvPicPr>
              <a:picLocks noChangeArrowheads="1"/>
            </p:cNvPicPr>
            <p:nvPr/>
          </p:nvPicPr>
          <p:blipFill>
            <a:blip r:embed="rId6">
              <a:extLst>
                <a:ext uri="{28A0092B-C50C-407E-A947-70E740481C1C}">
                  <a14:useLocalDpi xmlns:a14="http://schemas.microsoft.com/office/drawing/2010/main" val="0"/>
                </a:ext>
              </a:extLst>
            </a:blip>
            <a:srcRect l="52553" t="2135" r="26550" b="66260"/>
            <a:stretch>
              <a:fillRect/>
            </a:stretch>
          </p:blipFill>
          <p:spPr bwMode="auto">
            <a:xfrm>
              <a:off x="6517747" y="3203497"/>
              <a:ext cx="1031671" cy="1981200"/>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pic>
      </p:grpSp>
      <p:sp>
        <p:nvSpPr>
          <p:cNvPr id="5" name="Content Placeholder 4"/>
          <p:cNvSpPr>
            <a:spLocks noGrp="1"/>
          </p:cNvSpPr>
          <p:nvPr>
            <p:ph idx="1"/>
          </p:nvPr>
        </p:nvSpPr>
        <p:spPr/>
        <p:txBody>
          <a:bodyPr/>
          <a:lstStyle/>
          <a:p>
            <a:pPr>
              <a:spcBef>
                <a:spcPts val="600"/>
              </a:spcBef>
            </a:pPr>
            <a:r>
              <a:rPr lang="en-US" sz="2200" dirty="0"/>
              <a:t>Restrooms</a:t>
            </a:r>
          </a:p>
          <a:p>
            <a:pPr>
              <a:spcBef>
                <a:spcPts val="600"/>
              </a:spcBef>
            </a:pPr>
            <a:r>
              <a:rPr lang="en-US" sz="2200" dirty="0"/>
              <a:t>Evacuation/Exits</a:t>
            </a:r>
          </a:p>
          <a:p>
            <a:pPr>
              <a:spcBef>
                <a:spcPts val="600"/>
              </a:spcBef>
            </a:pPr>
            <a:r>
              <a:rPr lang="en-US" sz="2200" dirty="0"/>
              <a:t>Breaks/Refreshments</a:t>
            </a:r>
          </a:p>
          <a:p>
            <a:pPr>
              <a:spcBef>
                <a:spcPts val="600"/>
              </a:spcBef>
            </a:pPr>
            <a:r>
              <a:rPr lang="en-US" sz="2200" dirty="0"/>
              <a:t>Use of cellphones</a:t>
            </a:r>
          </a:p>
          <a:p>
            <a:pPr>
              <a:spcBef>
                <a:spcPts val="600"/>
              </a:spcBef>
            </a:pPr>
            <a:r>
              <a:rPr lang="en-US" sz="2200" dirty="0"/>
              <a:t>Other needs</a:t>
            </a:r>
          </a:p>
          <a:p>
            <a:endParaRPr lang="en-US" sz="2200" dirty="0"/>
          </a:p>
        </p:txBody>
      </p:sp>
      <p:sp>
        <p:nvSpPr>
          <p:cNvPr id="2" name="Title 1"/>
          <p:cNvSpPr>
            <a:spLocks noGrp="1"/>
          </p:cNvSpPr>
          <p:nvPr>
            <p:ph type="title"/>
          </p:nvPr>
        </p:nvSpPr>
        <p:spPr>
          <a:xfrm>
            <a:off x="457200" y="0"/>
            <a:ext cx="8229600" cy="762000"/>
          </a:xfrm>
        </p:spPr>
        <p:txBody>
          <a:bodyPr>
            <a:normAutofit/>
          </a:bodyPr>
          <a:lstStyle/>
          <a:p>
            <a:r>
              <a:rPr lang="en-US" sz="3200" dirty="0"/>
              <a:t>Housekeeping</a:t>
            </a:r>
          </a:p>
        </p:txBody>
      </p:sp>
    </p:spTree>
    <p:extLst>
      <p:ext uri="{BB962C8B-B14F-4D97-AF65-F5344CB8AC3E}">
        <p14:creationId xmlns:p14="http://schemas.microsoft.com/office/powerpoint/2010/main" val="133649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30</a:t>
            </a:fld>
            <a:endParaRPr lang="en-US" dirty="0">
              <a:solidFill>
                <a:prstClr val="black">
                  <a:tint val="75000"/>
                </a:prstClr>
              </a:solidFill>
            </a:endParaRPr>
          </a:p>
        </p:txBody>
      </p:sp>
      <p:sp>
        <p:nvSpPr>
          <p:cNvPr id="3" name="Title 1"/>
          <p:cNvSpPr>
            <a:spLocks noGrp="1"/>
          </p:cNvSpPr>
          <p:nvPr>
            <p:ph type="title"/>
          </p:nvPr>
        </p:nvSpPr>
        <p:spPr>
          <a:xfrm>
            <a:off x="685800" y="2587752"/>
            <a:ext cx="7772400" cy="841248"/>
          </a:xfrm>
        </p:spPr>
        <p:txBody>
          <a:bodyPr>
            <a:noAutofit/>
          </a:bodyPr>
          <a:lstStyle/>
          <a:p>
            <a:pPr algn="ctr"/>
            <a:r>
              <a:rPr lang="en-US" sz="4400" b="1" dirty="0">
                <a:solidFill>
                  <a:schemeClr val="tx1">
                    <a:lumMod val="65000"/>
                    <a:lumOff val="35000"/>
                  </a:schemeClr>
                </a:solidFill>
                <a:latin typeface="Franklin Gothic Book" panose="020B0503020102020204" pitchFamily="34" charset="0"/>
                <a:cs typeface="Helvetica" pitchFamily="34" charset="0"/>
              </a:rPr>
              <a:t>Closing Comments</a:t>
            </a:r>
            <a:endParaRPr lang="en-US" sz="4400" b="0" dirty="0">
              <a:solidFill>
                <a:schemeClr val="tx1">
                  <a:lumMod val="65000"/>
                  <a:lumOff val="35000"/>
                </a:schemeClr>
              </a:solidFill>
              <a:latin typeface="Franklin Gothic Book" panose="020B0503020102020204" pitchFamily="34" charset="0"/>
              <a:cs typeface="Helvetica" pitchFamily="34" charset="0"/>
            </a:endParaRPr>
          </a:p>
        </p:txBody>
      </p:sp>
    </p:spTree>
    <p:extLst>
      <p:ext uri="{BB962C8B-B14F-4D97-AF65-F5344CB8AC3E}">
        <p14:creationId xmlns:p14="http://schemas.microsoft.com/office/powerpoint/2010/main" val="95613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276A5B-9493-428F-84E3-F2E095B91C7A}"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p:cNvSpPr>
            <a:spLocks noGrp="1"/>
          </p:cNvSpPr>
          <p:nvPr>
            <p:ph idx="1"/>
          </p:nvPr>
        </p:nvSpPr>
        <p:spPr/>
        <p:txBody>
          <a:bodyPr/>
          <a:lstStyle/>
          <a:p>
            <a:pPr>
              <a:spcBef>
                <a:spcPts val="600"/>
              </a:spcBef>
            </a:pPr>
            <a:r>
              <a:rPr lang="en-US" dirty="0"/>
              <a:t>Test organizations plans to prepare for, respond to, and recover from an earthquake in our community.</a:t>
            </a:r>
          </a:p>
          <a:p>
            <a:pPr>
              <a:spcBef>
                <a:spcPts val="600"/>
              </a:spcBef>
            </a:pPr>
            <a:r>
              <a:rPr lang="en-US" dirty="0"/>
              <a:t>Ensure effective coordination of plans and actions with community partners.</a:t>
            </a:r>
          </a:p>
          <a:p>
            <a:pPr>
              <a:spcBef>
                <a:spcPts val="600"/>
              </a:spcBef>
            </a:pPr>
            <a:r>
              <a:rPr lang="en-US" dirty="0"/>
              <a:t>Strengthen relationships with our response partners. </a:t>
            </a:r>
          </a:p>
          <a:p>
            <a:pPr>
              <a:spcBef>
                <a:spcPts val="600"/>
              </a:spcBef>
            </a:pPr>
            <a:r>
              <a:rPr lang="en-US" dirty="0"/>
              <a:t>Identify any weaknesses in our plans, consider the best way to respond to our employees’ and customers’ needs, and ensure out facility is operational as soon as possible after the event.</a:t>
            </a:r>
          </a:p>
          <a:p>
            <a:pPr>
              <a:buNone/>
            </a:pPr>
            <a:endParaRPr lang="en-US" dirty="0"/>
          </a:p>
          <a:p>
            <a:endParaRPr lang="en-US" dirty="0"/>
          </a:p>
        </p:txBody>
      </p:sp>
      <p:sp>
        <p:nvSpPr>
          <p:cNvPr id="2" name="Title 1"/>
          <p:cNvSpPr>
            <a:spLocks noGrp="1"/>
          </p:cNvSpPr>
          <p:nvPr>
            <p:ph type="title"/>
          </p:nvPr>
        </p:nvSpPr>
        <p:spPr/>
        <p:txBody>
          <a:bodyPr>
            <a:normAutofit/>
          </a:bodyPr>
          <a:lstStyle/>
          <a:p>
            <a:r>
              <a:rPr lang="en-US" sz="3200" dirty="0"/>
              <a:t>Exercise Goals</a:t>
            </a:r>
          </a:p>
        </p:txBody>
      </p:sp>
    </p:spTree>
    <p:extLst>
      <p:ext uri="{BB962C8B-B14F-4D97-AF65-F5344CB8AC3E}">
        <p14:creationId xmlns:p14="http://schemas.microsoft.com/office/powerpoint/2010/main" val="59700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5</a:t>
            </a:fld>
            <a:endParaRPr lang="en-US" dirty="0"/>
          </a:p>
        </p:txBody>
      </p:sp>
      <p:sp>
        <p:nvSpPr>
          <p:cNvPr id="5" name="Content Placeholder 2"/>
          <p:cNvSpPr>
            <a:spLocks noGrp="1"/>
          </p:cNvSpPr>
          <p:nvPr>
            <p:ph idx="1"/>
          </p:nvPr>
        </p:nvSpPr>
        <p:spPr>
          <a:xfrm>
            <a:off x="457200" y="914400"/>
            <a:ext cx="8229600" cy="4876800"/>
          </a:xfrm>
        </p:spPr>
        <p:txBody>
          <a:bodyPr/>
          <a:lstStyle/>
          <a:p>
            <a:pPr>
              <a:spcBef>
                <a:spcPts val="600"/>
              </a:spcBef>
            </a:pPr>
            <a:r>
              <a:rPr lang="en-US" sz="2000" dirty="0"/>
              <a:t>Assess the ability to effectively manage structural maintenance considerations; earthquake-resistant construction; non-structural mitigation; back-up power and water supplies; supplies for staying on-site; accessibility considerations; and emergency repairs</a:t>
            </a:r>
            <a:r>
              <a:rPr lang="en-US" sz="2000" dirty="0">
                <a:solidFill>
                  <a:schemeClr val="tx1"/>
                </a:solidFill>
              </a:rPr>
              <a:t>.</a:t>
            </a:r>
            <a:r>
              <a:rPr lang="en-US" sz="2000" dirty="0"/>
              <a:t> </a:t>
            </a:r>
            <a:r>
              <a:rPr lang="en-US" sz="2000" b="1" dirty="0"/>
              <a:t>[</a:t>
            </a:r>
            <a:r>
              <a:rPr lang="en-US" sz="2000" b="1" u="sng" dirty="0"/>
              <a:t>Facilities</a:t>
            </a:r>
            <a:r>
              <a:rPr lang="en-US" sz="2000" b="1" dirty="0"/>
              <a:t>]</a:t>
            </a:r>
          </a:p>
          <a:p>
            <a:pPr>
              <a:spcBef>
                <a:spcPts val="600"/>
              </a:spcBef>
            </a:pPr>
            <a:r>
              <a:rPr lang="en-US" sz="2000" dirty="0"/>
              <a:t>Assess the ability to effectively provide: employee notifications and alerts; early release/telework policies; flexible work schedules; payroll and insurance policies; employee insurance policies; employee/family reunification procedures; employees trained in first-aid with access to medical supplies; and capacity to ensure accessibility for individuals with disabilities or access and/or functional needs</a:t>
            </a:r>
            <a:r>
              <a:rPr lang="en-US" dirty="0"/>
              <a:t>.</a:t>
            </a:r>
            <a:r>
              <a:rPr lang="en-US" sz="2000" b="1" dirty="0"/>
              <a:t>[</a:t>
            </a:r>
            <a:r>
              <a:rPr lang="en-US" sz="2000" b="1" u="sng" dirty="0"/>
              <a:t>Human Resources Policies</a:t>
            </a:r>
            <a:r>
              <a:rPr lang="en-US" sz="2000" b="1" dirty="0"/>
              <a:t>]</a:t>
            </a:r>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762000"/>
          </a:xfrm>
        </p:spPr>
        <p:txBody>
          <a:bodyPr>
            <a:noAutofit/>
          </a:bodyPr>
          <a:lstStyle/>
          <a:p>
            <a:pPr algn="ctr"/>
            <a:r>
              <a:rPr lang="en-US" sz="3200" dirty="0">
                <a:solidFill>
                  <a:schemeClr val="bg1"/>
                </a:solidFill>
              </a:rPr>
              <a:t>Objectives and Core Capabilities</a:t>
            </a:r>
          </a:p>
        </p:txBody>
      </p:sp>
    </p:spTree>
    <p:extLst>
      <p:ext uri="{BB962C8B-B14F-4D97-AF65-F5344CB8AC3E}">
        <p14:creationId xmlns:p14="http://schemas.microsoft.com/office/powerpoint/2010/main" val="1063394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6</a:t>
            </a:fld>
            <a:endParaRPr lang="en-US" dirty="0"/>
          </a:p>
        </p:txBody>
      </p:sp>
      <p:sp>
        <p:nvSpPr>
          <p:cNvPr id="5" name="Content Placeholder 2"/>
          <p:cNvSpPr>
            <a:spLocks noGrp="1"/>
          </p:cNvSpPr>
          <p:nvPr>
            <p:ph idx="1"/>
          </p:nvPr>
        </p:nvSpPr>
        <p:spPr>
          <a:xfrm>
            <a:off x="457200" y="914400"/>
            <a:ext cx="8229600" cy="4343400"/>
          </a:xfrm>
        </p:spPr>
        <p:txBody>
          <a:bodyPr/>
          <a:lstStyle/>
          <a:p>
            <a:pPr>
              <a:spcBef>
                <a:spcPts val="600"/>
              </a:spcBef>
            </a:pPr>
            <a:r>
              <a:rPr lang="en-US" sz="2000" dirty="0"/>
              <a:t>Assess the ability to implement plans to operate at an alternate location; access to important data; clearly defined roles and responsibilities; insurance policies; supplier and customer relationship management; and plans and processes to resume operations. </a:t>
            </a:r>
            <a:r>
              <a:rPr lang="en-US" sz="2000" b="1" dirty="0"/>
              <a:t>[</a:t>
            </a:r>
            <a:r>
              <a:rPr lang="en-US" sz="2000" b="1" u="sng" dirty="0"/>
              <a:t>Continuity of Operations Plans</a:t>
            </a:r>
            <a:r>
              <a:rPr lang="en-US" sz="2000" b="1" dirty="0"/>
              <a:t>]</a:t>
            </a:r>
          </a:p>
          <a:p>
            <a:pPr lvl="0">
              <a:spcBef>
                <a:spcPts val="600"/>
              </a:spcBef>
            </a:pPr>
            <a:r>
              <a:rPr lang="en-US" sz="2000" dirty="0"/>
              <a:t>Ability to provide critical information and updates during the emergency through multiple notification systems; guidance on how to protect critical assets; plans to provide first aid; protocols for communicating with local first responders and critical infrastructure providers; delegation of authority and secession planning; and cooperation and coordination with local, tribal, regional, state, and federal emergency preparedness officials. </a:t>
            </a:r>
            <a:r>
              <a:rPr lang="en-US" sz="2000" b="1" dirty="0"/>
              <a:t>[</a:t>
            </a:r>
            <a:r>
              <a:rPr lang="en-US" sz="2000" b="1" u="sng" dirty="0"/>
              <a:t>Emergency Operations Plans</a:t>
            </a:r>
            <a:r>
              <a:rPr lang="en-US" sz="2000" b="1" dirty="0"/>
              <a:t>]</a:t>
            </a:r>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762000"/>
          </a:xfrm>
        </p:spPr>
        <p:txBody>
          <a:bodyPr>
            <a:noAutofit/>
          </a:bodyPr>
          <a:lstStyle/>
          <a:p>
            <a:pPr algn="ctr"/>
            <a:r>
              <a:rPr lang="en-US" sz="3200" dirty="0">
                <a:solidFill>
                  <a:schemeClr val="bg1"/>
                </a:solidFill>
              </a:rPr>
              <a:t>Objectives and Core Capabilities (cont.)</a:t>
            </a:r>
          </a:p>
        </p:txBody>
      </p:sp>
    </p:spTree>
    <p:extLst>
      <p:ext uri="{BB962C8B-B14F-4D97-AF65-F5344CB8AC3E}">
        <p14:creationId xmlns:p14="http://schemas.microsoft.com/office/powerpoint/2010/main" val="311312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7</a:t>
            </a:fld>
            <a:endParaRPr lang="en-US" dirty="0"/>
          </a:p>
        </p:txBody>
      </p:sp>
      <p:sp>
        <p:nvSpPr>
          <p:cNvPr id="5" name="Content Placeholder 2"/>
          <p:cNvSpPr>
            <a:spLocks noGrp="1"/>
          </p:cNvSpPr>
          <p:nvPr>
            <p:ph idx="1"/>
          </p:nvPr>
        </p:nvSpPr>
        <p:spPr>
          <a:xfrm>
            <a:off x="457200" y="914400"/>
            <a:ext cx="8229600" cy="4343400"/>
          </a:xfrm>
        </p:spPr>
        <p:txBody>
          <a:bodyPr/>
          <a:lstStyle/>
          <a:p>
            <a:pPr>
              <a:spcBef>
                <a:spcPts val="600"/>
              </a:spcBef>
            </a:pPr>
            <a:r>
              <a:rPr lang="en-US" sz="2000" dirty="0"/>
              <a:t>Assess the ability: to effectively track the location of on-duty staff and sheltered patients in the dialysis facilities care; a means to shelter in-place for patients, staff, and volunteers; safe evacuation of the dialysis facility; plans for arrangements with other dialysis facilities or other providers to receive patients. </a:t>
            </a:r>
            <a:r>
              <a:rPr lang="en-US" sz="2000" b="1" dirty="0"/>
              <a:t>[</a:t>
            </a:r>
            <a:r>
              <a:rPr lang="en-US" sz="2000" b="1" u="sng" dirty="0"/>
              <a:t>Policies and Procedures</a:t>
            </a:r>
            <a:r>
              <a:rPr lang="en-US" sz="2000" b="1" dirty="0"/>
              <a:t>]</a:t>
            </a:r>
          </a:p>
          <a:p>
            <a:pPr marL="0" indent="0">
              <a:buNone/>
            </a:pPr>
            <a:endParaRPr lang="en-US" sz="2200" dirty="0"/>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762000"/>
          </a:xfrm>
        </p:spPr>
        <p:txBody>
          <a:bodyPr>
            <a:noAutofit/>
          </a:bodyPr>
          <a:lstStyle/>
          <a:p>
            <a:pPr algn="ctr"/>
            <a:r>
              <a:rPr lang="en-US" sz="3200" dirty="0">
                <a:solidFill>
                  <a:schemeClr val="bg1"/>
                </a:solidFill>
              </a:rPr>
              <a:t>Objectives and Core Capabilities (cont.)</a:t>
            </a:r>
          </a:p>
        </p:txBody>
      </p:sp>
    </p:spTree>
    <p:extLst>
      <p:ext uri="{BB962C8B-B14F-4D97-AF65-F5344CB8AC3E}">
        <p14:creationId xmlns:p14="http://schemas.microsoft.com/office/powerpoint/2010/main" val="385943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33276A5B-9493-428F-84E3-F2E095B91C7A}" type="slidenum">
              <a:rPr lang="en-US" smtClean="0"/>
              <a:pPr/>
              <a:t>8</a:t>
            </a:fld>
            <a:endParaRPr lang="en-US" dirty="0"/>
          </a:p>
        </p:txBody>
      </p:sp>
      <p:sp>
        <p:nvSpPr>
          <p:cNvPr id="5" name="Content Placeholder 2"/>
          <p:cNvSpPr>
            <a:spLocks noGrp="1"/>
          </p:cNvSpPr>
          <p:nvPr>
            <p:ph idx="1"/>
          </p:nvPr>
        </p:nvSpPr>
        <p:spPr>
          <a:xfrm>
            <a:off x="457200" y="914400"/>
            <a:ext cx="8229600" cy="4876800"/>
          </a:xfrm>
        </p:spPr>
        <p:txBody>
          <a:bodyPr/>
          <a:lstStyle/>
          <a:p>
            <a:pPr>
              <a:spcBef>
                <a:spcPts val="200"/>
              </a:spcBef>
              <a:spcAft>
                <a:spcPts val="200"/>
              </a:spcAft>
            </a:pPr>
            <a:r>
              <a:rPr lang="en-US" sz="2000" b="1" dirty="0"/>
              <a:t>PARTICIPANT: </a:t>
            </a:r>
            <a:r>
              <a:rPr lang="en-US" sz="2000" dirty="0"/>
              <a:t>Someone with decision-making authority (or a designated proxy), who has authority over a component of operations (e.g., Human Resources Manager). Participants should sit at the table, answer questions, and make decisions during the exercise.</a:t>
            </a:r>
          </a:p>
          <a:p>
            <a:pPr>
              <a:spcBef>
                <a:spcPts val="200"/>
              </a:spcBef>
              <a:spcAft>
                <a:spcPts val="200"/>
              </a:spcAft>
            </a:pPr>
            <a:r>
              <a:rPr lang="en-US" sz="2000" b="1" dirty="0"/>
              <a:t>OBSERVER: </a:t>
            </a:r>
            <a:r>
              <a:rPr lang="en-US" sz="2000" dirty="0"/>
              <a:t>Someone who benefits from attending the exercise because his or her role in the organization may include implementing identified recommendations. To keep the number of speakers manageable, observers do not participate in the exercise, but are encouraged to take notes and provide feedback at the end.</a:t>
            </a:r>
          </a:p>
          <a:p>
            <a:pPr>
              <a:spcBef>
                <a:spcPts val="200"/>
              </a:spcBef>
              <a:spcAft>
                <a:spcPts val="200"/>
              </a:spcAft>
            </a:pPr>
            <a:r>
              <a:rPr lang="en-US" sz="2000" b="1" dirty="0"/>
              <a:t>NOTE-TAKER: </a:t>
            </a:r>
            <a:r>
              <a:rPr lang="en-US" sz="2000" dirty="0"/>
              <a:t>Someone who can record the discussion during the exercise and summarize the main points as a follow-up report. You may even want to have the main points recorded on a white board. Encourage participants and observers to take notes during the exercise for the debriefing following the end of the exercise.</a:t>
            </a:r>
          </a:p>
          <a:p>
            <a:pPr>
              <a:buNone/>
            </a:pPr>
            <a:endParaRPr lang="en-US" sz="2200" dirty="0"/>
          </a:p>
          <a:p>
            <a:pPr>
              <a:buNone/>
            </a:pPr>
            <a:endParaRPr lang="en-US" sz="2200" dirty="0"/>
          </a:p>
        </p:txBody>
      </p:sp>
      <p:sp>
        <p:nvSpPr>
          <p:cNvPr id="7" name="Title 1"/>
          <p:cNvSpPr>
            <a:spLocks noGrp="1"/>
          </p:cNvSpPr>
          <p:nvPr>
            <p:ph type="title"/>
          </p:nvPr>
        </p:nvSpPr>
        <p:spPr>
          <a:xfrm>
            <a:off x="-76200" y="0"/>
            <a:ext cx="9372600" cy="762000"/>
          </a:xfrm>
        </p:spPr>
        <p:txBody>
          <a:bodyPr>
            <a:noAutofit/>
          </a:bodyPr>
          <a:lstStyle/>
          <a:p>
            <a:pPr algn="ctr"/>
            <a:r>
              <a:rPr lang="en-US" sz="3200" dirty="0">
                <a:solidFill>
                  <a:schemeClr val="bg1"/>
                </a:solidFill>
              </a:rPr>
              <a:t>Participants Roles and Responsibilities </a:t>
            </a:r>
          </a:p>
        </p:txBody>
      </p:sp>
    </p:spTree>
    <p:extLst>
      <p:ext uri="{BB962C8B-B14F-4D97-AF65-F5344CB8AC3E}">
        <p14:creationId xmlns:p14="http://schemas.microsoft.com/office/powerpoint/2010/main" val="311312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276A5B-9493-428F-84E3-F2E095B91C7A}" type="slidenum">
              <a:rPr lang="en-US" smtClean="0">
                <a:solidFill>
                  <a:prstClr val="black">
                    <a:tint val="75000"/>
                  </a:prstClr>
                </a:solidFill>
              </a:rPr>
              <a:pPr/>
              <a:t>9</a:t>
            </a:fld>
            <a:endParaRPr lang="en-US" dirty="0">
              <a:solidFill>
                <a:prstClr val="black">
                  <a:tint val="75000"/>
                </a:prstClr>
              </a:solidFill>
            </a:endParaRPr>
          </a:p>
        </p:txBody>
      </p:sp>
      <p:sp>
        <p:nvSpPr>
          <p:cNvPr id="5" name="Content Placeholder 4"/>
          <p:cNvSpPr>
            <a:spLocks noGrp="1"/>
          </p:cNvSpPr>
          <p:nvPr>
            <p:ph idx="1"/>
          </p:nvPr>
        </p:nvSpPr>
        <p:spPr/>
        <p:txBody>
          <a:bodyPr/>
          <a:lstStyle/>
          <a:p>
            <a:r>
              <a:rPr lang="en-US" dirty="0"/>
              <a:t>This is a training exercise, not a test, so let’s keep it fun and positive. </a:t>
            </a:r>
          </a:p>
          <a:p>
            <a:r>
              <a:rPr lang="en-US" dirty="0"/>
              <a:t>We’ve identified who is a participant and who is an observer. Observers are asked to hold all comments and questions until after the scenario, at which point we’ll open the discussion to the whole team. Please speak up if you’re unclear about your role. </a:t>
            </a:r>
          </a:p>
          <a:p>
            <a:r>
              <a:rPr lang="en-US" dirty="0"/>
              <a:t>A scenario will be presented followed by related questions. </a:t>
            </a:r>
          </a:p>
          <a:p>
            <a:r>
              <a:rPr lang="en-US" dirty="0"/>
              <a:t>All participants’ thoughts and ideas are encouraged … please speak up! </a:t>
            </a:r>
          </a:p>
          <a:p>
            <a:pPr marL="0" indent="0">
              <a:buNone/>
            </a:pPr>
            <a:endParaRPr lang="en-US" dirty="0"/>
          </a:p>
          <a:p>
            <a:pPr>
              <a:buNone/>
            </a:pPr>
            <a:endParaRPr lang="en-US" dirty="0"/>
          </a:p>
          <a:p>
            <a:pPr>
              <a:buNone/>
            </a:pPr>
            <a:endParaRPr lang="en-US" dirty="0"/>
          </a:p>
          <a:p>
            <a:endParaRPr lang="en-US" dirty="0"/>
          </a:p>
        </p:txBody>
      </p:sp>
      <p:sp>
        <p:nvSpPr>
          <p:cNvPr id="2" name="Title 1"/>
          <p:cNvSpPr>
            <a:spLocks noGrp="1"/>
          </p:cNvSpPr>
          <p:nvPr>
            <p:ph type="title"/>
          </p:nvPr>
        </p:nvSpPr>
        <p:spPr/>
        <p:txBody>
          <a:bodyPr>
            <a:normAutofit/>
          </a:bodyPr>
          <a:lstStyle/>
          <a:p>
            <a:r>
              <a:rPr lang="en-US" sz="3200" dirty="0"/>
              <a:t>Rules for Players</a:t>
            </a:r>
          </a:p>
        </p:txBody>
      </p:sp>
    </p:spTree>
    <p:extLst>
      <p:ext uri="{BB962C8B-B14F-4D97-AF65-F5344CB8AC3E}">
        <p14:creationId xmlns:p14="http://schemas.microsoft.com/office/powerpoint/2010/main" val="56007717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C4E6717E8D334DB41EECC6BFB9AFD2" ma:contentTypeVersion="0" ma:contentTypeDescription="Create a new document." ma:contentTypeScope="" ma:versionID="e040c4fd0f68f005cdd4875e4a8a37c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08298A0-C350-4F1F-B074-980216689EFB}">
  <ds:schemaRefs>
    <ds:schemaRef ds:uri="http://schemas.microsoft.com/sharepoint/v3/contenttype/forms"/>
  </ds:schemaRefs>
</ds:datastoreItem>
</file>

<file path=customXml/itemProps2.xml><?xml version="1.0" encoding="utf-8"?>
<ds:datastoreItem xmlns:ds="http://schemas.openxmlformats.org/officeDocument/2006/customXml" ds:itemID="{62B86DF1-FD71-47DE-9E30-5BC0F37F1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F12F9E0-B8A4-4079-B467-1C375860BEF7}">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11720</TotalTime>
  <Words>3384</Words>
  <Application>Microsoft Office PowerPoint</Application>
  <PresentationFormat>On-screen Show (4:3)</PresentationFormat>
  <Paragraphs>368</Paragraphs>
  <Slides>30</Slides>
  <Notes>29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30</vt:i4>
      </vt:variant>
    </vt:vector>
  </HeadingPairs>
  <TitlesOfParts>
    <vt:vector size="45" baseType="lpstr">
      <vt:lpstr>ＭＳ Ｐゴシック</vt:lpstr>
      <vt:lpstr>Arial</vt:lpstr>
      <vt:lpstr>Arial Narrow</vt:lpstr>
      <vt:lpstr>Calibri</vt:lpstr>
      <vt:lpstr>Franklin Gothic Book</vt:lpstr>
      <vt:lpstr>Georgia</vt:lpstr>
      <vt:lpstr>Helvetica</vt:lpstr>
      <vt:lpstr>Wingdings</vt:lpstr>
      <vt:lpstr>2_Office Theme</vt:lpstr>
      <vt:lpstr>Office Theme</vt:lpstr>
      <vt:lpstr>1_Office Theme</vt:lpstr>
      <vt:lpstr>3_Office Theme</vt:lpstr>
      <vt:lpstr>4_Office Theme</vt:lpstr>
      <vt:lpstr>6_Office Theme</vt:lpstr>
      <vt:lpstr>7_Office Theme</vt:lpstr>
      <vt:lpstr>[Insert Name] Earthquake Dialysis Facility Tabletop Exercise  </vt:lpstr>
      <vt:lpstr>Welcome and Introductions</vt:lpstr>
      <vt:lpstr>Housekeeping</vt:lpstr>
      <vt:lpstr>Exercise Goals</vt:lpstr>
      <vt:lpstr>Objectives and Core Capabilities</vt:lpstr>
      <vt:lpstr>Objectives and Core Capabilities (cont.)</vt:lpstr>
      <vt:lpstr>Objectives and Core Capabilities (cont.)</vt:lpstr>
      <vt:lpstr>Participants Roles and Responsibilities </vt:lpstr>
      <vt:lpstr>Rules for Players</vt:lpstr>
      <vt:lpstr>Module 1</vt:lpstr>
      <vt:lpstr>Initial Scenario</vt:lpstr>
      <vt:lpstr>Initial Scenario (cont.) </vt:lpstr>
      <vt:lpstr>OPTIONAL: Local Photos</vt:lpstr>
      <vt:lpstr>Gather Information</vt:lpstr>
      <vt:lpstr>Module 1 Discussion </vt:lpstr>
      <vt:lpstr>Module 1: Discussion (cont.)</vt:lpstr>
      <vt:lpstr>Break</vt:lpstr>
      <vt:lpstr>Module 2</vt:lpstr>
      <vt:lpstr>Scenario Update #1 </vt:lpstr>
      <vt:lpstr>Take Action</vt:lpstr>
      <vt:lpstr>Module 2 Discussion </vt:lpstr>
      <vt:lpstr>Module 3</vt:lpstr>
      <vt:lpstr>Scenario Update #2 </vt:lpstr>
      <vt:lpstr>Scenario Update #2</vt:lpstr>
      <vt:lpstr>Recover</vt:lpstr>
      <vt:lpstr>Module 3: Discussion</vt:lpstr>
      <vt:lpstr>Module 3: Discussion (cont.)</vt:lpstr>
      <vt:lpstr>Break</vt:lpstr>
      <vt:lpstr>Hot Wash Discussion</vt:lpstr>
      <vt:lpstr>Closing Comments</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APHSEEPTTXBxErthqkBrfngSlds508</dc:title>
  <dc:subject>Earthquake Dialysis Facility Tabletop Exercise </dc:subject>
  <dc:creator>FEMA</dc:creator>
  <cp:keywords>Earthquake Dialysis Facility Tabletop Exercise </cp:keywords>
  <dc:description/>
  <cp:lastModifiedBy>Jenna J. Zubia</cp:lastModifiedBy>
  <cp:revision>633</cp:revision>
  <cp:lastPrinted>2013-12-11T20:25:47Z</cp:lastPrinted>
  <dcterms:created xsi:type="dcterms:W3CDTF">2013-01-09T13:39:22Z</dcterms:created>
  <dcterms:modified xsi:type="dcterms:W3CDTF">2017-09-25T15:59:38Z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0x010100AEC4E6717E8D334DB41EECC6BFB9AFD2</vt:lpwstr>
  </property>
</Properties>
</file>